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404" r:id="rId3"/>
    <p:sldId id="425" r:id="rId4"/>
    <p:sldId id="426" r:id="rId5"/>
    <p:sldId id="411" r:id="rId6"/>
    <p:sldId id="427" r:id="rId7"/>
    <p:sldId id="428" r:id="rId8"/>
    <p:sldId id="429" r:id="rId9"/>
    <p:sldId id="412" r:id="rId10"/>
    <p:sldId id="413" r:id="rId11"/>
    <p:sldId id="414" r:id="rId12"/>
    <p:sldId id="415" r:id="rId13"/>
    <p:sldId id="416" r:id="rId14"/>
    <p:sldId id="417" r:id="rId15"/>
    <p:sldId id="418" r:id="rId16"/>
    <p:sldId id="419" r:id="rId17"/>
    <p:sldId id="420" r:id="rId18"/>
    <p:sldId id="421" r:id="rId19"/>
    <p:sldId id="431" r:id="rId20"/>
    <p:sldId id="422" r:id="rId21"/>
    <p:sldId id="423" r:id="rId22"/>
    <p:sldId id="424" r:id="rId23"/>
    <p:sldId id="263" r:id="rId24"/>
    <p:sldId id="405" r:id="rId25"/>
    <p:sldId id="406" r:id="rId26"/>
    <p:sldId id="407" r:id="rId27"/>
    <p:sldId id="257" r:id="rId28"/>
    <p:sldId id="408" r:id="rId29"/>
    <p:sldId id="409" r:id="rId30"/>
    <p:sldId id="372" r:id="rId31"/>
    <p:sldId id="393" r:id="rId32"/>
    <p:sldId id="266" r:id="rId33"/>
    <p:sldId id="267" r:id="rId34"/>
    <p:sldId id="268" r:id="rId35"/>
    <p:sldId id="262" r:id="rId36"/>
    <p:sldId id="258" r:id="rId37"/>
    <p:sldId id="259" r:id="rId38"/>
    <p:sldId id="269" r:id="rId39"/>
    <p:sldId id="394" r:id="rId40"/>
    <p:sldId id="392" r:id="rId41"/>
    <p:sldId id="374" r:id="rId42"/>
    <p:sldId id="391" r:id="rId43"/>
    <p:sldId id="396" r:id="rId44"/>
    <p:sldId id="395" r:id="rId45"/>
    <p:sldId id="397" r:id="rId46"/>
    <p:sldId id="430" r:id="rId47"/>
    <p:sldId id="43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40A34E-5EEB-4E25-A433-4072FEFBA21F}"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DC98F-A570-471C-9AEA-A25DAA1E8B96}" type="slidenum">
              <a:rPr lang="en-US" smtClean="0"/>
              <a:t>‹#›</a:t>
            </a:fld>
            <a:endParaRPr lang="en-US"/>
          </a:p>
        </p:txBody>
      </p:sp>
    </p:spTree>
    <p:extLst>
      <p:ext uri="{BB962C8B-B14F-4D97-AF65-F5344CB8AC3E}">
        <p14:creationId xmlns:p14="http://schemas.microsoft.com/office/powerpoint/2010/main" val="287305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2344F-7AE6-42B2-B57A-623C20387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537ABA-C74D-4A30-BD04-B137A5216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B56EC5-1CFF-407E-BC3A-A8CEB8AC5434}"/>
              </a:ext>
            </a:extLst>
          </p:cNvPr>
          <p:cNvSpPr>
            <a:spLocks noGrp="1"/>
          </p:cNvSpPr>
          <p:nvPr>
            <p:ph type="dt" sz="half" idx="10"/>
          </p:nvPr>
        </p:nvSpPr>
        <p:spPr/>
        <p:txBody>
          <a:bodyPr/>
          <a:lstStyle/>
          <a:p>
            <a:fld id="{DFE330A4-D5CB-449C-BE88-240486014759}" type="datetimeFigureOut">
              <a:rPr lang="en-US" smtClean="0"/>
              <a:t>9/21/2022</a:t>
            </a:fld>
            <a:endParaRPr lang="en-US"/>
          </a:p>
        </p:txBody>
      </p:sp>
      <p:sp>
        <p:nvSpPr>
          <p:cNvPr id="5" name="Footer Placeholder 4">
            <a:extLst>
              <a:ext uri="{FF2B5EF4-FFF2-40B4-BE49-F238E27FC236}">
                <a16:creationId xmlns:a16="http://schemas.microsoft.com/office/drawing/2014/main" id="{8D78C178-DBA8-498D-8464-720077824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CF5B8-8B29-46DD-A15B-3D9777E2307D}"/>
              </a:ext>
            </a:extLst>
          </p:cNvPr>
          <p:cNvSpPr>
            <a:spLocks noGrp="1"/>
          </p:cNvSpPr>
          <p:nvPr>
            <p:ph type="sldNum" sz="quarter" idx="12"/>
          </p:nvPr>
        </p:nvSpPr>
        <p:spPr/>
        <p:txBody>
          <a:bodyPr/>
          <a:lstStyle/>
          <a:p>
            <a:fld id="{6A4A4AFF-5D4B-4FBA-817B-A9D93D30F57C}" type="slidenum">
              <a:rPr lang="en-US" smtClean="0"/>
              <a:t>‹#›</a:t>
            </a:fld>
            <a:endParaRPr lang="en-US"/>
          </a:p>
        </p:txBody>
      </p:sp>
    </p:spTree>
    <p:extLst>
      <p:ext uri="{BB962C8B-B14F-4D97-AF65-F5344CB8AC3E}">
        <p14:creationId xmlns:p14="http://schemas.microsoft.com/office/powerpoint/2010/main" val="637750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3999-6AAD-420C-AC82-8E99FF37B2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37B841-90E6-44C5-BA94-ECC184ABE5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7A6D4E-B157-41DE-B2DD-B8D8D3E988AD}"/>
              </a:ext>
            </a:extLst>
          </p:cNvPr>
          <p:cNvSpPr>
            <a:spLocks noGrp="1"/>
          </p:cNvSpPr>
          <p:nvPr>
            <p:ph type="dt" sz="half" idx="10"/>
          </p:nvPr>
        </p:nvSpPr>
        <p:spPr/>
        <p:txBody>
          <a:bodyPr/>
          <a:lstStyle/>
          <a:p>
            <a:fld id="{DFE330A4-D5CB-449C-BE88-240486014759}" type="datetimeFigureOut">
              <a:rPr lang="en-US" smtClean="0"/>
              <a:t>9/21/2022</a:t>
            </a:fld>
            <a:endParaRPr lang="en-US"/>
          </a:p>
        </p:txBody>
      </p:sp>
      <p:sp>
        <p:nvSpPr>
          <p:cNvPr id="5" name="Footer Placeholder 4">
            <a:extLst>
              <a:ext uri="{FF2B5EF4-FFF2-40B4-BE49-F238E27FC236}">
                <a16:creationId xmlns:a16="http://schemas.microsoft.com/office/drawing/2014/main" id="{C44E7AC3-549C-4E48-890A-D21B29703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1F34E-3B83-498D-8B7C-62646288C780}"/>
              </a:ext>
            </a:extLst>
          </p:cNvPr>
          <p:cNvSpPr>
            <a:spLocks noGrp="1"/>
          </p:cNvSpPr>
          <p:nvPr>
            <p:ph type="sldNum" sz="quarter" idx="12"/>
          </p:nvPr>
        </p:nvSpPr>
        <p:spPr/>
        <p:txBody>
          <a:bodyPr/>
          <a:lstStyle/>
          <a:p>
            <a:fld id="{6A4A4AFF-5D4B-4FBA-817B-A9D93D30F57C}" type="slidenum">
              <a:rPr lang="en-US" smtClean="0"/>
              <a:t>‹#›</a:t>
            </a:fld>
            <a:endParaRPr lang="en-US"/>
          </a:p>
        </p:txBody>
      </p:sp>
    </p:spTree>
    <p:extLst>
      <p:ext uri="{BB962C8B-B14F-4D97-AF65-F5344CB8AC3E}">
        <p14:creationId xmlns:p14="http://schemas.microsoft.com/office/powerpoint/2010/main" val="177936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43D007-C1CE-4646-8B51-A9B13F59E7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5FBA18-815C-4737-95E8-163B14E6CA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12019C-A63B-49D4-AB2C-3F1CEE36061C}"/>
              </a:ext>
            </a:extLst>
          </p:cNvPr>
          <p:cNvSpPr>
            <a:spLocks noGrp="1"/>
          </p:cNvSpPr>
          <p:nvPr>
            <p:ph type="dt" sz="half" idx="10"/>
          </p:nvPr>
        </p:nvSpPr>
        <p:spPr/>
        <p:txBody>
          <a:bodyPr/>
          <a:lstStyle/>
          <a:p>
            <a:fld id="{DFE330A4-D5CB-449C-BE88-240486014759}" type="datetimeFigureOut">
              <a:rPr lang="en-US" smtClean="0"/>
              <a:t>9/21/2022</a:t>
            </a:fld>
            <a:endParaRPr lang="en-US"/>
          </a:p>
        </p:txBody>
      </p:sp>
      <p:sp>
        <p:nvSpPr>
          <p:cNvPr id="5" name="Footer Placeholder 4">
            <a:extLst>
              <a:ext uri="{FF2B5EF4-FFF2-40B4-BE49-F238E27FC236}">
                <a16:creationId xmlns:a16="http://schemas.microsoft.com/office/drawing/2014/main" id="{A5DD517F-3D48-4D14-9841-2F3D5D3677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715D8-9A98-4F64-BB1F-B1C62A1A0197}"/>
              </a:ext>
            </a:extLst>
          </p:cNvPr>
          <p:cNvSpPr>
            <a:spLocks noGrp="1"/>
          </p:cNvSpPr>
          <p:nvPr>
            <p:ph type="sldNum" sz="quarter" idx="12"/>
          </p:nvPr>
        </p:nvSpPr>
        <p:spPr/>
        <p:txBody>
          <a:bodyPr/>
          <a:lstStyle/>
          <a:p>
            <a:fld id="{6A4A4AFF-5D4B-4FBA-817B-A9D93D30F57C}" type="slidenum">
              <a:rPr lang="en-US" smtClean="0"/>
              <a:t>‹#›</a:t>
            </a:fld>
            <a:endParaRPr lang="en-US"/>
          </a:p>
        </p:txBody>
      </p:sp>
    </p:spTree>
    <p:extLst>
      <p:ext uri="{BB962C8B-B14F-4D97-AF65-F5344CB8AC3E}">
        <p14:creationId xmlns:p14="http://schemas.microsoft.com/office/powerpoint/2010/main" val="3201447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268A-8718-45B0-85A5-A468B4EC2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6B10B-2660-4670-A003-0F491C2E3F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CCC42-2B1E-4FF0-903C-12F8A61B1C4E}"/>
              </a:ext>
            </a:extLst>
          </p:cNvPr>
          <p:cNvSpPr>
            <a:spLocks noGrp="1"/>
          </p:cNvSpPr>
          <p:nvPr>
            <p:ph type="dt" sz="half" idx="10"/>
          </p:nvPr>
        </p:nvSpPr>
        <p:spPr/>
        <p:txBody>
          <a:bodyPr/>
          <a:lstStyle/>
          <a:p>
            <a:fld id="{DFE330A4-D5CB-449C-BE88-240486014759}" type="datetimeFigureOut">
              <a:rPr lang="en-US" smtClean="0"/>
              <a:t>9/21/2022</a:t>
            </a:fld>
            <a:endParaRPr lang="en-US"/>
          </a:p>
        </p:txBody>
      </p:sp>
      <p:sp>
        <p:nvSpPr>
          <p:cNvPr id="5" name="Footer Placeholder 4">
            <a:extLst>
              <a:ext uri="{FF2B5EF4-FFF2-40B4-BE49-F238E27FC236}">
                <a16:creationId xmlns:a16="http://schemas.microsoft.com/office/drawing/2014/main" id="{F3EB2E74-EE46-411A-8FBE-D36A93106F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2EB03-6940-4415-943F-FD012E0805B0}"/>
              </a:ext>
            </a:extLst>
          </p:cNvPr>
          <p:cNvSpPr>
            <a:spLocks noGrp="1"/>
          </p:cNvSpPr>
          <p:nvPr>
            <p:ph type="sldNum" sz="quarter" idx="12"/>
          </p:nvPr>
        </p:nvSpPr>
        <p:spPr/>
        <p:txBody>
          <a:bodyPr/>
          <a:lstStyle/>
          <a:p>
            <a:fld id="{6A4A4AFF-5D4B-4FBA-817B-A9D93D30F57C}" type="slidenum">
              <a:rPr lang="en-US" smtClean="0"/>
              <a:t>‹#›</a:t>
            </a:fld>
            <a:endParaRPr lang="en-US"/>
          </a:p>
        </p:txBody>
      </p:sp>
    </p:spTree>
    <p:extLst>
      <p:ext uri="{BB962C8B-B14F-4D97-AF65-F5344CB8AC3E}">
        <p14:creationId xmlns:p14="http://schemas.microsoft.com/office/powerpoint/2010/main" val="299038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8E28-D266-4D4F-90D7-4A62ECF4C7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758875-4F38-48DF-8669-17A9FACDEB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0DDAB5-41C6-4C47-9087-F2655CB8800D}"/>
              </a:ext>
            </a:extLst>
          </p:cNvPr>
          <p:cNvSpPr>
            <a:spLocks noGrp="1"/>
          </p:cNvSpPr>
          <p:nvPr>
            <p:ph type="dt" sz="half" idx="10"/>
          </p:nvPr>
        </p:nvSpPr>
        <p:spPr/>
        <p:txBody>
          <a:bodyPr/>
          <a:lstStyle/>
          <a:p>
            <a:fld id="{DFE330A4-D5CB-449C-BE88-240486014759}" type="datetimeFigureOut">
              <a:rPr lang="en-US" smtClean="0"/>
              <a:t>9/21/2022</a:t>
            </a:fld>
            <a:endParaRPr lang="en-US"/>
          </a:p>
        </p:txBody>
      </p:sp>
      <p:sp>
        <p:nvSpPr>
          <p:cNvPr id="5" name="Footer Placeholder 4">
            <a:extLst>
              <a:ext uri="{FF2B5EF4-FFF2-40B4-BE49-F238E27FC236}">
                <a16:creationId xmlns:a16="http://schemas.microsoft.com/office/drawing/2014/main" id="{6045C1ED-6A67-4018-92A9-23FBAECA7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B3AC52-F388-4AE6-8058-6EA3E1009935}"/>
              </a:ext>
            </a:extLst>
          </p:cNvPr>
          <p:cNvSpPr>
            <a:spLocks noGrp="1"/>
          </p:cNvSpPr>
          <p:nvPr>
            <p:ph type="sldNum" sz="quarter" idx="12"/>
          </p:nvPr>
        </p:nvSpPr>
        <p:spPr/>
        <p:txBody>
          <a:bodyPr/>
          <a:lstStyle/>
          <a:p>
            <a:fld id="{6A4A4AFF-5D4B-4FBA-817B-A9D93D30F57C}" type="slidenum">
              <a:rPr lang="en-US" smtClean="0"/>
              <a:t>‹#›</a:t>
            </a:fld>
            <a:endParaRPr lang="en-US"/>
          </a:p>
        </p:txBody>
      </p:sp>
    </p:spTree>
    <p:extLst>
      <p:ext uri="{BB962C8B-B14F-4D97-AF65-F5344CB8AC3E}">
        <p14:creationId xmlns:p14="http://schemas.microsoft.com/office/powerpoint/2010/main" val="2411653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E7CE-6951-4EB5-8A3C-13E60D9B7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52372D-C558-4BBE-A98B-DF37A37A05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1512AA-1888-450D-9AFE-C30D5F4721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D29B7C-3E23-49E0-8379-5E5DDDD60A93}"/>
              </a:ext>
            </a:extLst>
          </p:cNvPr>
          <p:cNvSpPr>
            <a:spLocks noGrp="1"/>
          </p:cNvSpPr>
          <p:nvPr>
            <p:ph type="dt" sz="half" idx="10"/>
          </p:nvPr>
        </p:nvSpPr>
        <p:spPr/>
        <p:txBody>
          <a:bodyPr/>
          <a:lstStyle/>
          <a:p>
            <a:fld id="{DFE330A4-D5CB-449C-BE88-240486014759}" type="datetimeFigureOut">
              <a:rPr lang="en-US" smtClean="0"/>
              <a:t>9/21/2022</a:t>
            </a:fld>
            <a:endParaRPr lang="en-US"/>
          </a:p>
        </p:txBody>
      </p:sp>
      <p:sp>
        <p:nvSpPr>
          <p:cNvPr id="6" name="Footer Placeholder 5">
            <a:extLst>
              <a:ext uri="{FF2B5EF4-FFF2-40B4-BE49-F238E27FC236}">
                <a16:creationId xmlns:a16="http://schemas.microsoft.com/office/drawing/2014/main" id="{F2F36EF6-ACB4-46FB-B169-09708AD402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A8FAA9-F9B0-4969-B446-1BF6C6E23407}"/>
              </a:ext>
            </a:extLst>
          </p:cNvPr>
          <p:cNvSpPr>
            <a:spLocks noGrp="1"/>
          </p:cNvSpPr>
          <p:nvPr>
            <p:ph type="sldNum" sz="quarter" idx="12"/>
          </p:nvPr>
        </p:nvSpPr>
        <p:spPr/>
        <p:txBody>
          <a:bodyPr/>
          <a:lstStyle/>
          <a:p>
            <a:fld id="{6A4A4AFF-5D4B-4FBA-817B-A9D93D30F57C}" type="slidenum">
              <a:rPr lang="en-US" smtClean="0"/>
              <a:t>‹#›</a:t>
            </a:fld>
            <a:endParaRPr lang="en-US"/>
          </a:p>
        </p:txBody>
      </p:sp>
    </p:spTree>
    <p:extLst>
      <p:ext uri="{BB962C8B-B14F-4D97-AF65-F5344CB8AC3E}">
        <p14:creationId xmlns:p14="http://schemas.microsoft.com/office/powerpoint/2010/main" val="965838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05E6-D9AF-4639-BE43-36CE60FBDD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009387-D46C-4614-BCBC-A021A3A0ED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B4D4BE-C9FE-4D40-B0E5-7B0495D667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A519E8-877C-4401-9620-D878630E4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BFF6AC-4C9F-4730-B3BE-CC6D9781B6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0AF712-AA98-40B2-A165-CA5CF028AFBF}"/>
              </a:ext>
            </a:extLst>
          </p:cNvPr>
          <p:cNvSpPr>
            <a:spLocks noGrp="1"/>
          </p:cNvSpPr>
          <p:nvPr>
            <p:ph type="dt" sz="half" idx="10"/>
          </p:nvPr>
        </p:nvSpPr>
        <p:spPr/>
        <p:txBody>
          <a:bodyPr/>
          <a:lstStyle/>
          <a:p>
            <a:fld id="{DFE330A4-D5CB-449C-BE88-240486014759}" type="datetimeFigureOut">
              <a:rPr lang="en-US" smtClean="0"/>
              <a:t>9/21/2022</a:t>
            </a:fld>
            <a:endParaRPr lang="en-US"/>
          </a:p>
        </p:txBody>
      </p:sp>
      <p:sp>
        <p:nvSpPr>
          <p:cNvPr id="8" name="Footer Placeholder 7">
            <a:extLst>
              <a:ext uri="{FF2B5EF4-FFF2-40B4-BE49-F238E27FC236}">
                <a16:creationId xmlns:a16="http://schemas.microsoft.com/office/drawing/2014/main" id="{CBFCB481-27E9-4643-96DE-3DADB7A9FD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DD3D1-5D75-49DE-B8D9-D48E8F164031}"/>
              </a:ext>
            </a:extLst>
          </p:cNvPr>
          <p:cNvSpPr>
            <a:spLocks noGrp="1"/>
          </p:cNvSpPr>
          <p:nvPr>
            <p:ph type="sldNum" sz="quarter" idx="12"/>
          </p:nvPr>
        </p:nvSpPr>
        <p:spPr/>
        <p:txBody>
          <a:bodyPr/>
          <a:lstStyle/>
          <a:p>
            <a:fld id="{6A4A4AFF-5D4B-4FBA-817B-A9D93D30F57C}" type="slidenum">
              <a:rPr lang="en-US" smtClean="0"/>
              <a:t>‹#›</a:t>
            </a:fld>
            <a:endParaRPr lang="en-US"/>
          </a:p>
        </p:txBody>
      </p:sp>
    </p:spTree>
    <p:extLst>
      <p:ext uri="{BB962C8B-B14F-4D97-AF65-F5344CB8AC3E}">
        <p14:creationId xmlns:p14="http://schemas.microsoft.com/office/powerpoint/2010/main" val="204673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7C435-4B39-42AE-8422-54F10D6745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5D4C73-A565-4F56-9086-4E47AFD9BCD2}"/>
              </a:ext>
            </a:extLst>
          </p:cNvPr>
          <p:cNvSpPr>
            <a:spLocks noGrp="1"/>
          </p:cNvSpPr>
          <p:nvPr>
            <p:ph type="dt" sz="half" idx="10"/>
          </p:nvPr>
        </p:nvSpPr>
        <p:spPr/>
        <p:txBody>
          <a:bodyPr/>
          <a:lstStyle/>
          <a:p>
            <a:fld id="{DFE330A4-D5CB-449C-BE88-240486014759}" type="datetimeFigureOut">
              <a:rPr lang="en-US" smtClean="0"/>
              <a:t>9/21/2022</a:t>
            </a:fld>
            <a:endParaRPr lang="en-US"/>
          </a:p>
        </p:txBody>
      </p:sp>
      <p:sp>
        <p:nvSpPr>
          <p:cNvPr id="4" name="Footer Placeholder 3">
            <a:extLst>
              <a:ext uri="{FF2B5EF4-FFF2-40B4-BE49-F238E27FC236}">
                <a16:creationId xmlns:a16="http://schemas.microsoft.com/office/drawing/2014/main" id="{E698745F-3430-43C9-A08D-6907ED3E4D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C9CAFC-9F00-48DD-9572-93361A1E1F82}"/>
              </a:ext>
            </a:extLst>
          </p:cNvPr>
          <p:cNvSpPr>
            <a:spLocks noGrp="1"/>
          </p:cNvSpPr>
          <p:nvPr>
            <p:ph type="sldNum" sz="quarter" idx="12"/>
          </p:nvPr>
        </p:nvSpPr>
        <p:spPr/>
        <p:txBody>
          <a:bodyPr/>
          <a:lstStyle/>
          <a:p>
            <a:fld id="{6A4A4AFF-5D4B-4FBA-817B-A9D93D30F57C}" type="slidenum">
              <a:rPr lang="en-US" smtClean="0"/>
              <a:t>‹#›</a:t>
            </a:fld>
            <a:endParaRPr lang="en-US"/>
          </a:p>
        </p:txBody>
      </p:sp>
    </p:spTree>
    <p:extLst>
      <p:ext uri="{BB962C8B-B14F-4D97-AF65-F5344CB8AC3E}">
        <p14:creationId xmlns:p14="http://schemas.microsoft.com/office/powerpoint/2010/main" val="1741405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2120B1-357C-42B9-9CFC-264A2EB4B128}"/>
              </a:ext>
            </a:extLst>
          </p:cNvPr>
          <p:cNvSpPr>
            <a:spLocks noGrp="1"/>
          </p:cNvSpPr>
          <p:nvPr>
            <p:ph type="dt" sz="half" idx="10"/>
          </p:nvPr>
        </p:nvSpPr>
        <p:spPr/>
        <p:txBody>
          <a:bodyPr/>
          <a:lstStyle/>
          <a:p>
            <a:fld id="{DFE330A4-D5CB-449C-BE88-240486014759}" type="datetimeFigureOut">
              <a:rPr lang="en-US" smtClean="0"/>
              <a:t>9/21/2022</a:t>
            </a:fld>
            <a:endParaRPr lang="en-US"/>
          </a:p>
        </p:txBody>
      </p:sp>
      <p:sp>
        <p:nvSpPr>
          <p:cNvPr id="3" name="Footer Placeholder 2">
            <a:extLst>
              <a:ext uri="{FF2B5EF4-FFF2-40B4-BE49-F238E27FC236}">
                <a16:creationId xmlns:a16="http://schemas.microsoft.com/office/drawing/2014/main" id="{B29F3F74-91C9-4327-B5FF-BD2DE6857C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C079C5-23EC-4AD5-8A08-15845521C024}"/>
              </a:ext>
            </a:extLst>
          </p:cNvPr>
          <p:cNvSpPr>
            <a:spLocks noGrp="1"/>
          </p:cNvSpPr>
          <p:nvPr>
            <p:ph type="sldNum" sz="quarter" idx="12"/>
          </p:nvPr>
        </p:nvSpPr>
        <p:spPr/>
        <p:txBody>
          <a:bodyPr/>
          <a:lstStyle/>
          <a:p>
            <a:fld id="{6A4A4AFF-5D4B-4FBA-817B-A9D93D30F57C}" type="slidenum">
              <a:rPr lang="en-US" smtClean="0"/>
              <a:t>‹#›</a:t>
            </a:fld>
            <a:endParaRPr lang="en-US"/>
          </a:p>
        </p:txBody>
      </p:sp>
    </p:spTree>
    <p:extLst>
      <p:ext uri="{BB962C8B-B14F-4D97-AF65-F5344CB8AC3E}">
        <p14:creationId xmlns:p14="http://schemas.microsoft.com/office/powerpoint/2010/main" val="4051993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346DB-A8AD-4676-BCE5-A4FA17F67D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2D8095-55A3-4A89-A274-E1D105C6D3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AB8D66-5DF5-4D9E-98D7-32B09CF85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44611-E36B-4860-A5E9-50AC3B25BA58}"/>
              </a:ext>
            </a:extLst>
          </p:cNvPr>
          <p:cNvSpPr>
            <a:spLocks noGrp="1"/>
          </p:cNvSpPr>
          <p:nvPr>
            <p:ph type="dt" sz="half" idx="10"/>
          </p:nvPr>
        </p:nvSpPr>
        <p:spPr/>
        <p:txBody>
          <a:bodyPr/>
          <a:lstStyle/>
          <a:p>
            <a:fld id="{DFE330A4-D5CB-449C-BE88-240486014759}" type="datetimeFigureOut">
              <a:rPr lang="en-US" smtClean="0"/>
              <a:t>9/21/2022</a:t>
            </a:fld>
            <a:endParaRPr lang="en-US"/>
          </a:p>
        </p:txBody>
      </p:sp>
      <p:sp>
        <p:nvSpPr>
          <p:cNvPr id="6" name="Footer Placeholder 5">
            <a:extLst>
              <a:ext uri="{FF2B5EF4-FFF2-40B4-BE49-F238E27FC236}">
                <a16:creationId xmlns:a16="http://schemas.microsoft.com/office/drawing/2014/main" id="{1ACB95B0-4FF8-4C24-B230-B0D70EA7D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AEEE31-989D-4410-84E4-E875D19197B4}"/>
              </a:ext>
            </a:extLst>
          </p:cNvPr>
          <p:cNvSpPr>
            <a:spLocks noGrp="1"/>
          </p:cNvSpPr>
          <p:nvPr>
            <p:ph type="sldNum" sz="quarter" idx="12"/>
          </p:nvPr>
        </p:nvSpPr>
        <p:spPr/>
        <p:txBody>
          <a:bodyPr/>
          <a:lstStyle/>
          <a:p>
            <a:fld id="{6A4A4AFF-5D4B-4FBA-817B-A9D93D30F57C}" type="slidenum">
              <a:rPr lang="en-US" smtClean="0"/>
              <a:t>‹#›</a:t>
            </a:fld>
            <a:endParaRPr lang="en-US"/>
          </a:p>
        </p:txBody>
      </p:sp>
    </p:spTree>
    <p:extLst>
      <p:ext uri="{BB962C8B-B14F-4D97-AF65-F5344CB8AC3E}">
        <p14:creationId xmlns:p14="http://schemas.microsoft.com/office/powerpoint/2010/main" val="216940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D281-9946-4C77-AB9B-F0E65E50FA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B29D86-CD34-45B9-BF5D-5394EAE700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2ACF99-EFA9-4C89-841B-5A2B7A83CF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43A3E5-036C-43A9-BC92-AEA5BA0773D7}"/>
              </a:ext>
            </a:extLst>
          </p:cNvPr>
          <p:cNvSpPr>
            <a:spLocks noGrp="1"/>
          </p:cNvSpPr>
          <p:nvPr>
            <p:ph type="dt" sz="half" idx="10"/>
          </p:nvPr>
        </p:nvSpPr>
        <p:spPr/>
        <p:txBody>
          <a:bodyPr/>
          <a:lstStyle/>
          <a:p>
            <a:fld id="{DFE330A4-D5CB-449C-BE88-240486014759}" type="datetimeFigureOut">
              <a:rPr lang="en-US" smtClean="0"/>
              <a:t>9/21/2022</a:t>
            </a:fld>
            <a:endParaRPr lang="en-US"/>
          </a:p>
        </p:txBody>
      </p:sp>
      <p:sp>
        <p:nvSpPr>
          <p:cNvPr id="6" name="Footer Placeholder 5">
            <a:extLst>
              <a:ext uri="{FF2B5EF4-FFF2-40B4-BE49-F238E27FC236}">
                <a16:creationId xmlns:a16="http://schemas.microsoft.com/office/drawing/2014/main" id="{92719B46-E302-4820-88C0-4142EFB8E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6D35B2-FC10-4F54-B1D5-C45973B8F527}"/>
              </a:ext>
            </a:extLst>
          </p:cNvPr>
          <p:cNvSpPr>
            <a:spLocks noGrp="1"/>
          </p:cNvSpPr>
          <p:nvPr>
            <p:ph type="sldNum" sz="quarter" idx="12"/>
          </p:nvPr>
        </p:nvSpPr>
        <p:spPr/>
        <p:txBody>
          <a:bodyPr/>
          <a:lstStyle/>
          <a:p>
            <a:fld id="{6A4A4AFF-5D4B-4FBA-817B-A9D93D30F57C}" type="slidenum">
              <a:rPr lang="en-US" smtClean="0"/>
              <a:t>‹#›</a:t>
            </a:fld>
            <a:endParaRPr lang="en-US"/>
          </a:p>
        </p:txBody>
      </p:sp>
    </p:spTree>
    <p:extLst>
      <p:ext uri="{BB962C8B-B14F-4D97-AF65-F5344CB8AC3E}">
        <p14:creationId xmlns:p14="http://schemas.microsoft.com/office/powerpoint/2010/main" val="3166234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E6D726-14A1-435A-9DC5-EDBEA56A4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D3A6D9-04B3-42A5-BE3D-632985525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97CC1-0108-47A1-A308-B601119A0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330A4-D5CB-449C-BE88-240486014759}" type="datetimeFigureOut">
              <a:rPr lang="en-US" smtClean="0"/>
              <a:t>9/21/2022</a:t>
            </a:fld>
            <a:endParaRPr lang="en-US"/>
          </a:p>
        </p:txBody>
      </p:sp>
      <p:sp>
        <p:nvSpPr>
          <p:cNvPr id="5" name="Footer Placeholder 4">
            <a:extLst>
              <a:ext uri="{FF2B5EF4-FFF2-40B4-BE49-F238E27FC236}">
                <a16:creationId xmlns:a16="http://schemas.microsoft.com/office/drawing/2014/main" id="{D02012AF-34C1-467D-AA5D-27B7AEC323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B60D95-14B9-47A2-AE70-C49542D72C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4A4AFF-5D4B-4FBA-817B-A9D93D30F57C}" type="slidenum">
              <a:rPr lang="en-US" smtClean="0"/>
              <a:t>‹#›</a:t>
            </a:fld>
            <a:endParaRPr lang="en-US"/>
          </a:p>
        </p:txBody>
      </p:sp>
    </p:spTree>
    <p:extLst>
      <p:ext uri="{BB962C8B-B14F-4D97-AF65-F5344CB8AC3E}">
        <p14:creationId xmlns:p14="http://schemas.microsoft.com/office/powerpoint/2010/main" val="1360066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Uuc1wdqMFtQ" TargetMode="External"/><Relationship Id="rId2" Type="http://schemas.openxmlformats.org/officeDocument/2006/relationships/hyperlink" Target="https://www.youtube.com/watch?v=iBepeakXC08" TargetMode="External"/><Relationship Id="rId1" Type="http://schemas.openxmlformats.org/officeDocument/2006/relationships/slideLayout" Target="../slideLayouts/slideLayout1.xml"/><Relationship Id="rId6" Type="http://schemas.openxmlformats.org/officeDocument/2006/relationships/hyperlink" Target="https://www.youtube.com/watch?v=5kcM0GbvPSo" TargetMode="External"/><Relationship Id="rId5" Type="http://schemas.openxmlformats.org/officeDocument/2006/relationships/hyperlink" Target="https://www.youtube.com/watch?v=mGMpHyiN5lk" TargetMode="External"/><Relationship Id="rId4" Type="http://schemas.openxmlformats.org/officeDocument/2006/relationships/hyperlink" Target="https://www.youtube.com/watch?v=rya-1nX8ktc"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iq.opengenus.org/resne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abs/1512.03385"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rxiv.org/abs/1603.05027"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priya-dwivedi/Deep-Learning"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0FB6A-FF52-4D71-9527-C6F376E33566}"/>
              </a:ext>
            </a:extLst>
          </p:cNvPr>
          <p:cNvSpPr>
            <a:spLocks noGrp="1"/>
          </p:cNvSpPr>
          <p:nvPr>
            <p:ph type="ctrTitle"/>
          </p:nvPr>
        </p:nvSpPr>
        <p:spPr/>
        <p:txBody>
          <a:bodyPr/>
          <a:lstStyle/>
          <a:p>
            <a:r>
              <a:rPr lang="en-US" dirty="0"/>
              <a:t>ResNet</a:t>
            </a:r>
          </a:p>
        </p:txBody>
      </p:sp>
      <p:sp>
        <p:nvSpPr>
          <p:cNvPr id="3" name="Subtitle 2">
            <a:extLst>
              <a:ext uri="{FF2B5EF4-FFF2-40B4-BE49-F238E27FC236}">
                <a16:creationId xmlns:a16="http://schemas.microsoft.com/office/drawing/2014/main" id="{B623137D-5271-4FA9-98C1-D51D497CCD8D}"/>
              </a:ext>
            </a:extLst>
          </p:cNvPr>
          <p:cNvSpPr>
            <a:spLocks noGrp="1"/>
          </p:cNvSpPr>
          <p:nvPr>
            <p:ph type="subTitle" idx="1"/>
          </p:nvPr>
        </p:nvSpPr>
        <p:spPr/>
        <p:txBody>
          <a:bodyPr>
            <a:normAutofit fontScale="77500" lnSpcReduction="20000"/>
          </a:bodyPr>
          <a:lstStyle/>
          <a:p>
            <a:r>
              <a:rPr lang="en-US" dirty="0">
                <a:hlinkClick r:id="rId2"/>
              </a:rPr>
              <a:t>https://www.youtube.com/watch?v=iBepeakXC08</a:t>
            </a:r>
            <a:endParaRPr lang="en-US" dirty="0"/>
          </a:p>
          <a:p>
            <a:r>
              <a:rPr lang="en-US" dirty="0">
                <a:hlinkClick r:id="rId3"/>
              </a:rPr>
              <a:t>https://www.youtube.com/watch?v=Uuc1wdqMFtQ</a:t>
            </a:r>
            <a:endParaRPr lang="en-US" dirty="0"/>
          </a:p>
          <a:p>
            <a:r>
              <a:rPr lang="en-US" dirty="0">
                <a:hlinkClick r:id="rId4"/>
              </a:rPr>
              <a:t>https://www.youtube.com/watch?v=rya-1nX8ktc</a:t>
            </a:r>
            <a:endParaRPr lang="en-US" dirty="0"/>
          </a:p>
          <a:p>
            <a:r>
              <a:rPr lang="en-US" dirty="0">
                <a:hlinkClick r:id="rId5"/>
              </a:rPr>
              <a:t>https://www.youtube.com/watch?v=mGMpHyiN5lk</a:t>
            </a:r>
            <a:endParaRPr lang="en-US" dirty="0"/>
          </a:p>
          <a:p>
            <a:r>
              <a:rPr lang="en-US" dirty="0">
                <a:hlinkClick r:id="rId6"/>
              </a:rPr>
              <a:t>https://www.youtube.com/watch?v=5kcM0GbvPSo</a:t>
            </a:r>
            <a:r>
              <a:rPr lang="en-US" dirty="0"/>
              <a:t> </a:t>
            </a:r>
          </a:p>
        </p:txBody>
      </p:sp>
    </p:spTree>
    <p:extLst>
      <p:ext uri="{BB962C8B-B14F-4D97-AF65-F5344CB8AC3E}">
        <p14:creationId xmlns:p14="http://schemas.microsoft.com/office/powerpoint/2010/main" val="2530193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1005-0D91-4199-B17D-9921034CF40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48E49B2-3397-4145-AEBD-CEAE626269A5}"/>
              </a:ext>
            </a:extLst>
          </p:cNvPr>
          <p:cNvPicPr>
            <a:picLocks noGrp="1" noChangeAspect="1"/>
          </p:cNvPicPr>
          <p:nvPr>
            <p:ph idx="1"/>
          </p:nvPr>
        </p:nvPicPr>
        <p:blipFill>
          <a:blip r:embed="rId2"/>
          <a:stretch>
            <a:fillRect/>
          </a:stretch>
        </p:blipFill>
        <p:spPr>
          <a:xfrm>
            <a:off x="2908479" y="2263285"/>
            <a:ext cx="6375042" cy="3476017"/>
          </a:xfrm>
          <a:prstGeom prst="rect">
            <a:avLst/>
          </a:prstGeom>
        </p:spPr>
      </p:pic>
    </p:spTree>
    <p:extLst>
      <p:ext uri="{BB962C8B-B14F-4D97-AF65-F5344CB8AC3E}">
        <p14:creationId xmlns:p14="http://schemas.microsoft.com/office/powerpoint/2010/main" val="3282456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00D91-4053-4B9E-9216-165741DD651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0034813-79CC-4E09-A997-2954814D153B}"/>
              </a:ext>
            </a:extLst>
          </p:cNvPr>
          <p:cNvPicPr>
            <a:picLocks noGrp="1" noChangeAspect="1"/>
          </p:cNvPicPr>
          <p:nvPr>
            <p:ph idx="1"/>
          </p:nvPr>
        </p:nvPicPr>
        <p:blipFill>
          <a:blip r:embed="rId2"/>
          <a:stretch>
            <a:fillRect/>
          </a:stretch>
        </p:blipFill>
        <p:spPr>
          <a:xfrm>
            <a:off x="2512453" y="1958485"/>
            <a:ext cx="7167093" cy="4085617"/>
          </a:xfrm>
          <a:prstGeom prst="rect">
            <a:avLst/>
          </a:prstGeom>
        </p:spPr>
      </p:pic>
    </p:spTree>
    <p:extLst>
      <p:ext uri="{BB962C8B-B14F-4D97-AF65-F5344CB8AC3E}">
        <p14:creationId xmlns:p14="http://schemas.microsoft.com/office/powerpoint/2010/main" val="391473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2DE3-439C-4658-906D-EB939980669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C7638F6-8EAB-47B6-8153-B884552FFCE3}"/>
              </a:ext>
            </a:extLst>
          </p:cNvPr>
          <p:cNvPicPr>
            <a:picLocks noGrp="1" noChangeAspect="1"/>
          </p:cNvPicPr>
          <p:nvPr>
            <p:ph idx="1"/>
          </p:nvPr>
        </p:nvPicPr>
        <p:blipFill>
          <a:blip r:embed="rId2"/>
          <a:stretch>
            <a:fillRect/>
          </a:stretch>
        </p:blipFill>
        <p:spPr>
          <a:xfrm>
            <a:off x="2940676" y="2451353"/>
            <a:ext cx="6310648" cy="3099881"/>
          </a:xfrm>
          <a:prstGeom prst="rect">
            <a:avLst/>
          </a:prstGeom>
        </p:spPr>
      </p:pic>
    </p:spTree>
    <p:extLst>
      <p:ext uri="{BB962C8B-B14F-4D97-AF65-F5344CB8AC3E}">
        <p14:creationId xmlns:p14="http://schemas.microsoft.com/office/powerpoint/2010/main" val="170395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1B12E-C352-4F45-9413-7F4F47B857E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725E441-E4DF-4EE1-8087-5524C7D75935}"/>
              </a:ext>
            </a:extLst>
          </p:cNvPr>
          <p:cNvPicPr>
            <a:picLocks noGrp="1" noChangeAspect="1"/>
          </p:cNvPicPr>
          <p:nvPr>
            <p:ph idx="1"/>
          </p:nvPr>
        </p:nvPicPr>
        <p:blipFill>
          <a:blip r:embed="rId2"/>
          <a:stretch>
            <a:fillRect/>
          </a:stretch>
        </p:blipFill>
        <p:spPr>
          <a:xfrm>
            <a:off x="2441619" y="2172494"/>
            <a:ext cx="7308761" cy="3657600"/>
          </a:xfrm>
          <a:prstGeom prst="rect">
            <a:avLst/>
          </a:prstGeom>
        </p:spPr>
      </p:pic>
    </p:spTree>
    <p:extLst>
      <p:ext uri="{BB962C8B-B14F-4D97-AF65-F5344CB8AC3E}">
        <p14:creationId xmlns:p14="http://schemas.microsoft.com/office/powerpoint/2010/main" val="3369469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B361-C91E-4F0D-A094-9493280DBF5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1D81299-3C6C-4BE2-928A-8E9505D194C2}"/>
              </a:ext>
            </a:extLst>
          </p:cNvPr>
          <p:cNvPicPr>
            <a:picLocks noGrp="1" noChangeAspect="1"/>
          </p:cNvPicPr>
          <p:nvPr>
            <p:ph idx="1"/>
          </p:nvPr>
        </p:nvPicPr>
        <p:blipFill>
          <a:blip r:embed="rId2"/>
          <a:stretch>
            <a:fillRect/>
          </a:stretch>
        </p:blipFill>
        <p:spPr>
          <a:xfrm>
            <a:off x="2460938" y="1971455"/>
            <a:ext cx="7270124" cy="4059677"/>
          </a:xfrm>
          <a:prstGeom prst="rect">
            <a:avLst/>
          </a:prstGeom>
        </p:spPr>
      </p:pic>
    </p:spTree>
    <p:extLst>
      <p:ext uri="{BB962C8B-B14F-4D97-AF65-F5344CB8AC3E}">
        <p14:creationId xmlns:p14="http://schemas.microsoft.com/office/powerpoint/2010/main" val="3895034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AAEAA-C25D-4562-83B6-58766DB0F17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5F31761-07A1-4CB3-9424-8526241BD236}"/>
              </a:ext>
            </a:extLst>
          </p:cNvPr>
          <p:cNvPicPr>
            <a:picLocks noGrp="1" noChangeAspect="1"/>
          </p:cNvPicPr>
          <p:nvPr>
            <p:ph idx="1"/>
          </p:nvPr>
        </p:nvPicPr>
        <p:blipFill>
          <a:blip r:embed="rId2"/>
          <a:stretch>
            <a:fillRect/>
          </a:stretch>
        </p:blipFill>
        <p:spPr>
          <a:xfrm>
            <a:off x="2435180" y="2204919"/>
            <a:ext cx="7321639" cy="3592749"/>
          </a:xfrm>
          <a:prstGeom prst="rect">
            <a:avLst/>
          </a:prstGeom>
        </p:spPr>
      </p:pic>
    </p:spTree>
    <p:extLst>
      <p:ext uri="{BB962C8B-B14F-4D97-AF65-F5344CB8AC3E}">
        <p14:creationId xmlns:p14="http://schemas.microsoft.com/office/powerpoint/2010/main" val="3075732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73FB-559E-405A-AD2D-E6EA524964E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0F3F7D4-0A03-459B-95CD-32E904E66190}"/>
              </a:ext>
            </a:extLst>
          </p:cNvPr>
          <p:cNvPicPr>
            <a:picLocks noGrp="1" noChangeAspect="1"/>
          </p:cNvPicPr>
          <p:nvPr>
            <p:ph idx="1"/>
          </p:nvPr>
        </p:nvPicPr>
        <p:blipFill>
          <a:blip r:embed="rId2"/>
          <a:stretch>
            <a:fillRect/>
          </a:stretch>
        </p:blipFill>
        <p:spPr>
          <a:xfrm>
            <a:off x="2953555" y="2480536"/>
            <a:ext cx="6284890" cy="3041515"/>
          </a:xfrm>
          <a:prstGeom prst="rect">
            <a:avLst/>
          </a:prstGeom>
        </p:spPr>
      </p:pic>
    </p:spTree>
    <p:extLst>
      <p:ext uri="{BB962C8B-B14F-4D97-AF65-F5344CB8AC3E}">
        <p14:creationId xmlns:p14="http://schemas.microsoft.com/office/powerpoint/2010/main" val="37585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0E9F-31CC-403E-8F3C-BC784D043A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2C2FBF-D4D9-462A-A367-F46B3C8B6E43}"/>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133BAEE8-979B-4172-B08A-546B6D49F421}"/>
              </a:ext>
            </a:extLst>
          </p:cNvPr>
          <p:cNvGraphicFramePr>
            <a:graphicFrameLocks noChangeAspect="1"/>
          </p:cNvGraphicFramePr>
          <p:nvPr>
            <p:extLst>
              <p:ext uri="{D42A27DB-BD31-4B8C-83A1-F6EECF244321}">
                <p14:modId xmlns:p14="http://schemas.microsoft.com/office/powerpoint/2010/main" val="3445654894"/>
              </p:ext>
            </p:extLst>
          </p:nvPr>
        </p:nvGraphicFramePr>
        <p:xfrm>
          <a:off x="2971800" y="2079625"/>
          <a:ext cx="6248400" cy="2697163"/>
        </p:xfrm>
        <a:graphic>
          <a:graphicData uri="http://schemas.openxmlformats.org/presentationml/2006/ole">
            <mc:AlternateContent xmlns:mc="http://schemas.openxmlformats.org/markup-compatibility/2006">
              <mc:Choice xmlns:v="urn:schemas-microsoft-com:vml" Requires="v">
                <p:oleObj spid="_x0000_s2054" name="Bitmap Image" r:id="rId3" imgW="6248520" imgH="2697480" progId="Paint.Picture">
                  <p:embed/>
                </p:oleObj>
              </mc:Choice>
              <mc:Fallback>
                <p:oleObj name="Bitmap Image" r:id="rId3" imgW="6248520" imgH="2697480" progId="Paint.Picture">
                  <p:embed/>
                  <p:pic>
                    <p:nvPicPr>
                      <p:cNvPr id="0" name=""/>
                      <p:cNvPicPr/>
                      <p:nvPr/>
                    </p:nvPicPr>
                    <p:blipFill>
                      <a:blip r:embed="rId4"/>
                      <a:stretch>
                        <a:fillRect/>
                      </a:stretch>
                    </p:blipFill>
                    <p:spPr>
                      <a:xfrm>
                        <a:off x="2971800" y="2079625"/>
                        <a:ext cx="6248400" cy="2697163"/>
                      </a:xfrm>
                      <a:prstGeom prst="rect">
                        <a:avLst/>
                      </a:prstGeom>
                    </p:spPr>
                  </p:pic>
                </p:oleObj>
              </mc:Fallback>
            </mc:AlternateContent>
          </a:graphicData>
        </a:graphic>
      </p:graphicFrame>
    </p:spTree>
    <p:extLst>
      <p:ext uri="{BB962C8B-B14F-4D97-AF65-F5344CB8AC3E}">
        <p14:creationId xmlns:p14="http://schemas.microsoft.com/office/powerpoint/2010/main" val="121229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79D0-3CDA-4549-93ED-05F0DF630D9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630F062-CFE3-47F2-B6DE-BF3DD46DDAAD}"/>
              </a:ext>
            </a:extLst>
          </p:cNvPr>
          <p:cNvPicPr>
            <a:picLocks noGrp="1" noChangeAspect="1"/>
          </p:cNvPicPr>
          <p:nvPr>
            <p:ph idx="1"/>
          </p:nvPr>
        </p:nvPicPr>
        <p:blipFill>
          <a:blip r:embed="rId2"/>
          <a:stretch>
            <a:fillRect/>
          </a:stretch>
        </p:blipFill>
        <p:spPr>
          <a:xfrm>
            <a:off x="3687650" y="2856672"/>
            <a:ext cx="4816699" cy="2289243"/>
          </a:xfrm>
          <a:prstGeom prst="rect">
            <a:avLst/>
          </a:prstGeom>
        </p:spPr>
      </p:pic>
    </p:spTree>
    <p:extLst>
      <p:ext uri="{BB962C8B-B14F-4D97-AF65-F5344CB8AC3E}">
        <p14:creationId xmlns:p14="http://schemas.microsoft.com/office/powerpoint/2010/main" val="3726798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77732-42AA-5C9E-57DF-05D9722E5123}"/>
              </a:ext>
            </a:extLst>
          </p:cNvPr>
          <p:cNvSpPr>
            <a:spLocks noGrp="1"/>
          </p:cNvSpPr>
          <p:nvPr>
            <p:ph type="title"/>
          </p:nvPr>
        </p:nvSpPr>
        <p:spPr/>
        <p:txBody>
          <a:bodyPr/>
          <a:lstStyle/>
          <a:p>
            <a:r>
              <a:rPr lang="en-US" dirty="0"/>
              <a:t>Convolutional Block</a:t>
            </a:r>
          </a:p>
        </p:txBody>
      </p:sp>
      <p:pic>
        <p:nvPicPr>
          <p:cNvPr id="5" name="Content Placeholder 4">
            <a:extLst>
              <a:ext uri="{FF2B5EF4-FFF2-40B4-BE49-F238E27FC236}">
                <a16:creationId xmlns:a16="http://schemas.microsoft.com/office/drawing/2014/main" id="{B1A46CB0-0C9D-C1C0-0ABE-CBA15C2BCC46}"/>
              </a:ext>
            </a:extLst>
          </p:cNvPr>
          <p:cNvPicPr>
            <a:picLocks noGrp="1" noChangeAspect="1"/>
          </p:cNvPicPr>
          <p:nvPr>
            <p:ph sz="half" idx="1"/>
          </p:nvPr>
        </p:nvPicPr>
        <p:blipFill>
          <a:blip r:embed="rId2"/>
          <a:stretch>
            <a:fillRect/>
          </a:stretch>
        </p:blipFill>
        <p:spPr>
          <a:xfrm>
            <a:off x="1020871" y="2858195"/>
            <a:ext cx="4816257" cy="2286198"/>
          </a:xfrm>
          <a:prstGeom prst="rect">
            <a:avLst/>
          </a:prstGeom>
        </p:spPr>
      </p:pic>
      <p:sp>
        <p:nvSpPr>
          <p:cNvPr id="4" name="Content Placeholder 3">
            <a:extLst>
              <a:ext uri="{FF2B5EF4-FFF2-40B4-BE49-F238E27FC236}">
                <a16:creationId xmlns:a16="http://schemas.microsoft.com/office/drawing/2014/main" id="{4F59BE8D-F2EB-2B85-2DEC-EFE3D4106B3C}"/>
              </a:ext>
            </a:extLst>
          </p:cNvPr>
          <p:cNvSpPr>
            <a:spLocks noGrp="1"/>
          </p:cNvSpPr>
          <p:nvPr>
            <p:ph sz="half" idx="2"/>
          </p:nvPr>
        </p:nvSpPr>
        <p:spPr/>
        <p:txBody>
          <a:bodyPr>
            <a:normAutofit lnSpcReduction="10000"/>
          </a:bodyPr>
          <a:lstStyle/>
          <a:p>
            <a:r>
              <a:rPr lang="en-US" dirty="0"/>
              <a:t>The value of ‘x’ is added to the output layer if and only if the If this is not the case, we add a </a:t>
            </a:r>
            <a:r>
              <a:rPr lang="en-US" b="1" dirty="0"/>
              <a:t>‘convolutional block’</a:t>
            </a:r>
            <a:r>
              <a:rPr lang="en-US" dirty="0"/>
              <a:t> in the shortcut path to make the input size equal to output size.</a:t>
            </a:r>
          </a:p>
          <a:p>
            <a:r>
              <a:rPr lang="en-US" dirty="0"/>
              <a:t>There are 2 ways to make the input size equal to the output size -</a:t>
            </a:r>
          </a:p>
          <a:p>
            <a:pPr>
              <a:buFont typeface="+mj-lt"/>
              <a:buAutoNum type="arabicPeriod"/>
            </a:pPr>
            <a:r>
              <a:rPr lang="en-US" dirty="0"/>
              <a:t>Padding the input volume,</a:t>
            </a:r>
          </a:p>
          <a:p>
            <a:pPr>
              <a:buFont typeface="+mj-lt"/>
              <a:buAutoNum type="arabicPeriod"/>
            </a:pPr>
            <a:r>
              <a:rPr lang="en-US" dirty="0"/>
              <a:t>Performing 1*1 convolutions.</a:t>
            </a:r>
          </a:p>
          <a:p>
            <a:endParaRPr lang="en-US" dirty="0"/>
          </a:p>
        </p:txBody>
      </p:sp>
    </p:spTree>
    <p:extLst>
      <p:ext uri="{BB962C8B-B14F-4D97-AF65-F5344CB8AC3E}">
        <p14:creationId xmlns:p14="http://schemas.microsoft.com/office/powerpoint/2010/main" val="3849733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pitchFamily="34" charset="0"/>
                <a:cs typeface="Arial" pitchFamily="34" charset="0"/>
              </a:rPr>
              <a:t>Deep Residual Learning for Image Recognition</a:t>
            </a:r>
          </a:p>
        </p:txBody>
      </p:sp>
      <p:sp>
        <p:nvSpPr>
          <p:cNvPr id="3" name="Content Placeholder 2"/>
          <p:cNvSpPr>
            <a:spLocks noGrp="1"/>
          </p:cNvSpPr>
          <p:nvPr>
            <p:ph idx="1"/>
          </p:nvPr>
        </p:nvSpPr>
        <p:spPr/>
        <p:txBody>
          <a:bodyPr>
            <a:normAutofit fontScale="85000" lnSpcReduction="20000"/>
          </a:bodyPr>
          <a:lstStyle/>
          <a:p>
            <a:r>
              <a:rPr lang="en-US" dirty="0">
                <a:latin typeface="Times New Roman" pitchFamily="18" charset="0"/>
                <a:cs typeface="Times New Roman" pitchFamily="18" charset="0"/>
              </a:rPr>
              <a:t>Deeper neural networks are more difficult to train. </a:t>
            </a:r>
          </a:p>
          <a:p>
            <a:r>
              <a:rPr lang="en-US" dirty="0">
                <a:latin typeface="Times New Roman" pitchFamily="18" charset="0"/>
                <a:cs typeface="Times New Roman" pitchFamily="18" charset="0"/>
              </a:rPr>
              <a:t>Present a residual learning framework to ease the training of networks that are substantially deeper than those used previously. </a:t>
            </a:r>
          </a:p>
          <a:p>
            <a:r>
              <a:rPr lang="en-US" dirty="0">
                <a:latin typeface="Times New Roman" pitchFamily="18" charset="0"/>
                <a:cs typeface="Times New Roman" pitchFamily="18" charset="0"/>
              </a:rPr>
              <a:t>Explicitly reformulate the layers as learning residual functions with reference to the layer inputs, instead of learning unreferenced functions. </a:t>
            </a:r>
          </a:p>
          <a:p>
            <a:r>
              <a:rPr lang="en-US" dirty="0">
                <a:latin typeface="Times New Roman" pitchFamily="18" charset="0"/>
                <a:cs typeface="Times New Roman" pitchFamily="18" charset="0"/>
              </a:rPr>
              <a:t>Provide comprehensive empirical evidence showing that these residual networks are easier to optimize, and can gain accuracy from considerably increased depth. </a:t>
            </a:r>
          </a:p>
          <a:p>
            <a:r>
              <a:rPr lang="en-US" dirty="0">
                <a:latin typeface="Times New Roman" pitchFamily="18" charset="0"/>
                <a:cs typeface="Times New Roman" pitchFamily="18" charset="0"/>
              </a:rPr>
              <a:t>On the </a:t>
            </a:r>
            <a:r>
              <a:rPr lang="en-US" dirty="0" err="1">
                <a:latin typeface="Times New Roman" pitchFamily="18" charset="0"/>
                <a:cs typeface="Times New Roman" pitchFamily="18" charset="0"/>
              </a:rPr>
              <a:t>ImageNet</a:t>
            </a:r>
            <a:r>
              <a:rPr lang="en-US" dirty="0">
                <a:latin typeface="Times New Roman" pitchFamily="18" charset="0"/>
                <a:cs typeface="Times New Roman" pitchFamily="18" charset="0"/>
              </a:rPr>
              <a:t> dataset evaluate residual nets with a depth of up to 152 layers—8 deeper than </a:t>
            </a:r>
            <a:r>
              <a:rPr lang="en-US" dirty="0" err="1">
                <a:latin typeface="Times New Roman" pitchFamily="18" charset="0"/>
                <a:cs typeface="Times New Roman" pitchFamily="18" charset="0"/>
              </a:rPr>
              <a:t>VGG</a:t>
            </a:r>
            <a:r>
              <a:rPr lang="en-US" dirty="0">
                <a:latin typeface="Times New Roman" pitchFamily="18" charset="0"/>
                <a:cs typeface="Times New Roman" pitchFamily="18" charset="0"/>
              </a:rPr>
              <a:t> nets but still having lower complexity.</a:t>
            </a:r>
          </a:p>
          <a:p>
            <a:r>
              <a:rPr lang="en-US" dirty="0">
                <a:latin typeface="Times New Roman" pitchFamily="18" charset="0"/>
                <a:cs typeface="Times New Roman" pitchFamily="18" charset="0"/>
              </a:rPr>
              <a:t>An ensemble of these residual nets achieves 3.57% error on the </a:t>
            </a:r>
            <a:r>
              <a:rPr lang="en-US" dirty="0" err="1">
                <a:latin typeface="Times New Roman" pitchFamily="18" charset="0"/>
                <a:cs typeface="Times New Roman" pitchFamily="18" charset="0"/>
              </a:rPr>
              <a:t>ImageNet</a:t>
            </a:r>
            <a:r>
              <a:rPr lang="en-US" dirty="0">
                <a:latin typeface="Times New Roman" pitchFamily="18" charset="0"/>
                <a:cs typeface="Times New Roman" pitchFamily="18" charset="0"/>
              </a:rPr>
              <a:t> test set. This result won the 1st place on the </a:t>
            </a:r>
            <a:r>
              <a:rPr lang="en-US" dirty="0" err="1">
                <a:latin typeface="Times New Roman" pitchFamily="18" charset="0"/>
                <a:cs typeface="Times New Roman" pitchFamily="18" charset="0"/>
              </a:rPr>
              <a:t>ILSVRC</a:t>
            </a:r>
            <a:r>
              <a:rPr lang="en-US" dirty="0">
                <a:latin typeface="Times New Roman" pitchFamily="18" charset="0"/>
                <a:cs typeface="Times New Roman" pitchFamily="18" charset="0"/>
              </a:rPr>
              <a:t> 2015 classification task. We also present analysis</a:t>
            </a:r>
          </a:p>
          <a:p>
            <a:r>
              <a:rPr lang="en-US" dirty="0">
                <a:latin typeface="Times New Roman" pitchFamily="18" charset="0"/>
                <a:cs typeface="Times New Roman" pitchFamily="18" charset="0"/>
              </a:rPr>
              <a:t>On CIFAR-10 with 100 and 1000 layers.</a:t>
            </a:r>
          </a:p>
        </p:txBody>
      </p:sp>
    </p:spTree>
    <p:extLst>
      <p:ext uri="{BB962C8B-B14F-4D97-AF65-F5344CB8AC3E}">
        <p14:creationId xmlns:p14="http://schemas.microsoft.com/office/powerpoint/2010/main" val="1815415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A540-D0C8-4DF8-ACDE-DB8B08ECF70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60BCA39-21ED-4E22-BF6F-5BBEDF5901E5}"/>
              </a:ext>
            </a:extLst>
          </p:cNvPr>
          <p:cNvPicPr>
            <a:picLocks noGrp="1" noChangeAspect="1"/>
          </p:cNvPicPr>
          <p:nvPr>
            <p:ph idx="1"/>
          </p:nvPr>
        </p:nvPicPr>
        <p:blipFill>
          <a:blip r:embed="rId2"/>
          <a:stretch>
            <a:fillRect/>
          </a:stretch>
        </p:blipFill>
        <p:spPr>
          <a:xfrm>
            <a:off x="2483476" y="2000638"/>
            <a:ext cx="7225048" cy="4001311"/>
          </a:xfrm>
          <a:prstGeom prst="rect">
            <a:avLst/>
          </a:prstGeom>
        </p:spPr>
      </p:pic>
    </p:spTree>
    <p:extLst>
      <p:ext uri="{BB962C8B-B14F-4D97-AF65-F5344CB8AC3E}">
        <p14:creationId xmlns:p14="http://schemas.microsoft.com/office/powerpoint/2010/main" val="81151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6BFF-A854-41F5-BE1D-2F88CE2A23C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EDFE5A6-0248-41B4-8B52-461C0E8B4A16}"/>
              </a:ext>
            </a:extLst>
          </p:cNvPr>
          <p:cNvPicPr>
            <a:picLocks noGrp="1" noChangeAspect="1"/>
          </p:cNvPicPr>
          <p:nvPr>
            <p:ph idx="1"/>
          </p:nvPr>
        </p:nvPicPr>
        <p:blipFill>
          <a:blip r:embed="rId2"/>
          <a:stretch>
            <a:fillRect/>
          </a:stretch>
        </p:blipFill>
        <p:spPr>
          <a:xfrm>
            <a:off x="2879501" y="2117370"/>
            <a:ext cx="6432997" cy="3767847"/>
          </a:xfrm>
          <a:prstGeom prst="rect">
            <a:avLst/>
          </a:prstGeom>
        </p:spPr>
      </p:pic>
    </p:spTree>
    <p:extLst>
      <p:ext uri="{BB962C8B-B14F-4D97-AF65-F5344CB8AC3E}">
        <p14:creationId xmlns:p14="http://schemas.microsoft.com/office/powerpoint/2010/main" val="137385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F7E0-F878-4EDC-AFB2-8C1CC85DDFC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C882C64-A23C-43A4-A137-1944866E5E54}"/>
              </a:ext>
            </a:extLst>
          </p:cNvPr>
          <p:cNvPicPr>
            <a:picLocks noGrp="1" noChangeAspect="1"/>
          </p:cNvPicPr>
          <p:nvPr>
            <p:ph idx="1"/>
          </p:nvPr>
        </p:nvPicPr>
        <p:blipFill>
          <a:blip r:embed="rId2"/>
          <a:stretch>
            <a:fillRect/>
          </a:stretch>
        </p:blipFill>
        <p:spPr>
          <a:xfrm>
            <a:off x="2473817" y="1893634"/>
            <a:ext cx="7244366" cy="4215319"/>
          </a:xfrm>
          <a:prstGeom prst="rect">
            <a:avLst/>
          </a:prstGeom>
        </p:spPr>
      </p:pic>
    </p:spTree>
    <p:extLst>
      <p:ext uri="{BB962C8B-B14F-4D97-AF65-F5344CB8AC3E}">
        <p14:creationId xmlns:p14="http://schemas.microsoft.com/office/powerpoint/2010/main" val="4230028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BDCC-47FF-4A63-B293-8936A681A9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DBF066-C04E-4354-8981-B85A65354B06}"/>
              </a:ext>
            </a:extLst>
          </p:cNvPr>
          <p:cNvSpPr>
            <a:spLocks noGrp="1"/>
          </p:cNvSpPr>
          <p:nvPr>
            <p:ph idx="1"/>
          </p:nvPr>
        </p:nvSpPr>
        <p:spPr/>
        <p:txBody>
          <a:bodyPr>
            <a:normAutofit/>
          </a:bodyPr>
          <a:lstStyle/>
          <a:p>
            <a:r>
              <a:rPr lang="en-US" dirty="0"/>
              <a:t>ResNet secured 1st Position in ILSVRC and COCO 2015 competition with just error rate of 3.6% of error rate. (Better than Human Performance !!!)</a:t>
            </a:r>
          </a:p>
          <a:p>
            <a:r>
              <a:rPr lang="en-US" dirty="0"/>
              <a:t>When deeper networks are able to start converging, a degradation problem has been exposed.</a:t>
            </a:r>
          </a:p>
          <a:p>
            <a:r>
              <a:rPr lang="en-US" dirty="0"/>
              <a:t>With the network depth increasing, accuracy gets saturated (which might be unsurprising) and then degrades rapidly.</a:t>
            </a:r>
          </a:p>
          <a:p>
            <a:r>
              <a:rPr lang="en-US" dirty="0"/>
              <a:t> Unexpectedly, such degradation is not caused by </a:t>
            </a:r>
            <a:r>
              <a:rPr lang="en-US" dirty="0" err="1"/>
              <a:t>overfitting</a:t>
            </a:r>
            <a:r>
              <a:rPr lang="en-US" dirty="0"/>
              <a:t>, and adding more layers to a suitably deep model leads to higher training error,</a:t>
            </a:r>
          </a:p>
        </p:txBody>
      </p:sp>
    </p:spTree>
    <p:extLst>
      <p:ext uri="{BB962C8B-B14F-4D97-AF65-F5344CB8AC3E}">
        <p14:creationId xmlns:p14="http://schemas.microsoft.com/office/powerpoint/2010/main" val="2994900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for ResNet </a:t>
            </a:r>
          </a:p>
        </p:txBody>
      </p:sp>
      <p:sp>
        <p:nvSpPr>
          <p:cNvPr id="3" name="Content Placeholder 2"/>
          <p:cNvSpPr>
            <a:spLocks noGrp="1"/>
          </p:cNvSpPr>
          <p:nvPr>
            <p:ph idx="1"/>
          </p:nvPr>
        </p:nvSpPr>
        <p:spPr/>
        <p:txBody>
          <a:bodyPr>
            <a:normAutofit fontScale="92500" lnSpcReduction="20000"/>
          </a:bodyPr>
          <a:lstStyle/>
          <a:p>
            <a:pPr algn="just"/>
            <a:r>
              <a:rPr lang="en-US" dirty="0"/>
              <a:t>The degradation (of training accuracy) indicates that not all systems are similarly easy to optimize. </a:t>
            </a:r>
          </a:p>
          <a:p>
            <a:pPr algn="just"/>
            <a:r>
              <a:rPr lang="en-US" dirty="0"/>
              <a:t>Let us consider a shallower architecture and its deeper counterpart that adds more layers onto it.</a:t>
            </a:r>
          </a:p>
          <a:p>
            <a:pPr algn="just"/>
            <a:r>
              <a:rPr lang="en-US" dirty="0"/>
              <a:t> There exists a solution by construction to the deeper model: the added layers are identity mapping, and the other layers are copied from the learned shallower model. </a:t>
            </a:r>
          </a:p>
          <a:p>
            <a:pPr algn="just"/>
            <a:r>
              <a:rPr lang="en-US" dirty="0"/>
              <a:t>The existence of this constructed solution indicates that a deeper model should produce no higher training error than its shallower counterpart. </a:t>
            </a:r>
          </a:p>
          <a:p>
            <a:pPr algn="just"/>
            <a:r>
              <a:rPr lang="en-US" dirty="0"/>
              <a:t>But experiments show that  current solvers on hand are unable to find solutions that are comparably good or better than the constructed solution (or unable to do so in feasible time).</a:t>
            </a:r>
          </a:p>
        </p:txBody>
      </p:sp>
    </p:spTree>
    <p:extLst>
      <p:ext uri="{BB962C8B-B14F-4D97-AF65-F5344CB8AC3E}">
        <p14:creationId xmlns:p14="http://schemas.microsoft.com/office/powerpoint/2010/main" val="3604470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BD97D-5AA7-40DE-BAD8-FDFB2E133759}"/>
              </a:ext>
            </a:extLst>
          </p:cNvPr>
          <p:cNvSpPr>
            <a:spLocks noGrp="1"/>
          </p:cNvSpPr>
          <p:nvPr>
            <p:ph type="title"/>
          </p:nvPr>
        </p:nvSpPr>
        <p:spPr/>
        <p:txBody>
          <a:bodyPr/>
          <a:lstStyle/>
          <a:p>
            <a:r>
              <a:rPr lang="en-US" dirty="0"/>
              <a:t>ResNet Architecture and Layer Details</a:t>
            </a:r>
          </a:p>
        </p:txBody>
      </p:sp>
      <p:pic>
        <p:nvPicPr>
          <p:cNvPr id="5" name="Content Placeholder 4">
            <a:extLst>
              <a:ext uri="{FF2B5EF4-FFF2-40B4-BE49-F238E27FC236}">
                <a16:creationId xmlns:a16="http://schemas.microsoft.com/office/drawing/2014/main" id="{0042E39B-7770-40E5-9157-219060590B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1776" y="1825624"/>
            <a:ext cx="7013358" cy="4850383"/>
          </a:xfrm>
        </p:spPr>
      </p:pic>
    </p:spTree>
    <p:extLst>
      <p:ext uri="{BB962C8B-B14F-4D97-AF65-F5344CB8AC3E}">
        <p14:creationId xmlns:p14="http://schemas.microsoft.com/office/powerpoint/2010/main" val="2615538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learning: a building block</a:t>
            </a:r>
          </a:p>
        </p:txBody>
      </p:sp>
      <p:sp>
        <p:nvSpPr>
          <p:cNvPr id="3" name="Content Placeholder 2"/>
          <p:cNvSpPr>
            <a:spLocks noGrp="1"/>
          </p:cNvSpPr>
          <p:nvPr>
            <p:ph idx="1"/>
          </p:nvPr>
        </p:nvSpPr>
        <p:spPr/>
        <p:txBody>
          <a:bodyPr>
            <a:normAutofit fontScale="92500" lnSpcReduction="20000"/>
          </a:bodyPr>
          <a:lstStyle/>
          <a:p>
            <a:pPr algn="just"/>
            <a:r>
              <a:rPr lang="en-US" dirty="0">
                <a:latin typeface="Times New Roman" pitchFamily="18" charset="0"/>
                <a:cs typeface="Times New Roman" pitchFamily="18" charset="0"/>
              </a:rPr>
              <a:t>In this paper, address the degradation problem by introducing a deep residual learning framework.</a:t>
            </a:r>
          </a:p>
          <a:p>
            <a:pPr algn="just"/>
            <a:r>
              <a:rPr lang="en-US" dirty="0">
                <a:latin typeface="Times New Roman" pitchFamily="18" charset="0"/>
                <a:cs typeface="Times New Roman" pitchFamily="18" charset="0"/>
              </a:rPr>
              <a:t> Instead of hoping each few stacked layers directly fit a desired underlying mapping, here explicitly let these layers fit a residual mapping. </a:t>
            </a:r>
          </a:p>
          <a:p>
            <a:pPr algn="just"/>
            <a:r>
              <a:rPr lang="en-US" dirty="0">
                <a:latin typeface="Times New Roman" pitchFamily="18" charset="0"/>
                <a:cs typeface="Times New Roman" pitchFamily="18" charset="0"/>
              </a:rPr>
              <a:t>Formally, denoting the desired underlying mapping as H(x),  let the stacked nonlinear layers fit another mapping of F(x) := H(x)-x. </a:t>
            </a:r>
          </a:p>
          <a:p>
            <a:pPr algn="just"/>
            <a:r>
              <a:rPr lang="en-US" dirty="0">
                <a:latin typeface="Times New Roman" pitchFamily="18" charset="0"/>
                <a:cs typeface="Times New Roman" pitchFamily="18" charset="0"/>
              </a:rPr>
              <a:t>The original mapping is recast into F(x)+x. </a:t>
            </a:r>
          </a:p>
          <a:p>
            <a:pPr algn="just"/>
            <a:r>
              <a:rPr lang="en-US" dirty="0">
                <a:latin typeface="Times New Roman" pitchFamily="18" charset="0"/>
                <a:cs typeface="Times New Roman" pitchFamily="18" charset="0"/>
              </a:rPr>
              <a:t>Hypothesize  is easier to optimize the residual mapping than to optimize the original, unreferenced mapping.</a:t>
            </a:r>
          </a:p>
          <a:p>
            <a:pPr algn="just"/>
            <a:r>
              <a:rPr lang="en-US" dirty="0">
                <a:latin typeface="Times New Roman" pitchFamily="18" charset="0"/>
                <a:cs typeface="Times New Roman" pitchFamily="18" charset="0"/>
              </a:rPr>
              <a:t> To the extreme, if an identity mapping were optimal, it would be easier to push the residual to zero than to fit an identity mapping by a stack of nonlinear layers.</a:t>
            </a:r>
          </a:p>
        </p:txBody>
      </p:sp>
    </p:spTree>
    <p:extLst>
      <p:ext uri="{BB962C8B-B14F-4D97-AF65-F5344CB8AC3E}">
        <p14:creationId xmlns:p14="http://schemas.microsoft.com/office/powerpoint/2010/main" val="322795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277E9-C59D-4D2A-845D-C1044B6F333B}"/>
              </a:ext>
            </a:extLst>
          </p:cNvPr>
          <p:cNvSpPr>
            <a:spLocks noGrp="1"/>
          </p:cNvSpPr>
          <p:nvPr>
            <p:ph type="title"/>
          </p:nvPr>
        </p:nvSpPr>
        <p:spPr/>
        <p:txBody>
          <a:bodyPr/>
          <a:lstStyle/>
          <a:p>
            <a:r>
              <a:rPr lang="en-US" dirty="0"/>
              <a:t>ResNet</a:t>
            </a:r>
          </a:p>
        </p:txBody>
      </p:sp>
      <p:sp>
        <p:nvSpPr>
          <p:cNvPr id="3" name="Content Placeholder 2">
            <a:extLst>
              <a:ext uri="{FF2B5EF4-FFF2-40B4-BE49-F238E27FC236}">
                <a16:creationId xmlns:a16="http://schemas.microsoft.com/office/drawing/2014/main" id="{FE90E1B9-9078-4C4A-963D-7F6FE5348F5E}"/>
              </a:ext>
            </a:extLst>
          </p:cNvPr>
          <p:cNvSpPr>
            <a:spLocks noGrp="1"/>
          </p:cNvSpPr>
          <p:nvPr>
            <p:ph idx="1"/>
          </p:nvPr>
        </p:nvSpPr>
        <p:spPr/>
        <p:txBody>
          <a:bodyPr>
            <a:normAutofit fontScale="92500" lnSpcReduction="20000"/>
          </a:bodyPr>
          <a:lstStyle/>
          <a:p>
            <a:r>
              <a:rPr lang="en-US" dirty="0"/>
              <a:t>Unlike traditional </a:t>
            </a:r>
            <a:r>
              <a:rPr lang="en-US" i="1" dirty="0"/>
              <a:t>sequential</a:t>
            </a:r>
            <a:r>
              <a:rPr lang="en-US" dirty="0"/>
              <a:t> network architectures such as </a:t>
            </a:r>
            <a:r>
              <a:rPr lang="en-US" dirty="0" err="1"/>
              <a:t>AlexNet</a:t>
            </a:r>
            <a:r>
              <a:rPr lang="en-US" dirty="0"/>
              <a:t>, </a:t>
            </a:r>
            <a:r>
              <a:rPr lang="en-US" dirty="0" err="1"/>
              <a:t>OverFeat</a:t>
            </a:r>
            <a:r>
              <a:rPr lang="en-US" dirty="0"/>
              <a:t>, and VGG, ResNet is instead a form of “exotic architecture” that relies on micro-architecture modules (also called “network-in-network architectures”).</a:t>
            </a:r>
          </a:p>
          <a:p>
            <a:r>
              <a:rPr lang="en-US" dirty="0"/>
              <a:t>The term </a:t>
            </a:r>
            <a:r>
              <a:rPr lang="en-US" i="1" dirty="0"/>
              <a:t>micro-architecture</a:t>
            </a:r>
            <a:r>
              <a:rPr lang="en-US" dirty="0"/>
              <a:t> refers to the set of “building blocks” used to construct the network. </a:t>
            </a:r>
          </a:p>
          <a:p>
            <a:r>
              <a:rPr lang="en-US" dirty="0"/>
              <a:t>A collection of micro-architecture building blocks (along with your standard CONV, POOL, etc. layers) leads to the </a:t>
            </a:r>
            <a:r>
              <a:rPr lang="en-US" i="1" dirty="0"/>
              <a:t>macro-architecture</a:t>
            </a:r>
            <a:r>
              <a:rPr lang="en-US" dirty="0"/>
              <a:t> (</a:t>
            </a:r>
            <a:r>
              <a:rPr lang="en-US" dirty="0" err="1"/>
              <a:t>i.e</a:t>
            </a:r>
            <a:r>
              <a:rPr lang="en-US" dirty="0"/>
              <a:t>,. the end network itself).</a:t>
            </a:r>
          </a:p>
          <a:p>
            <a:r>
              <a:rPr lang="en-US" dirty="0"/>
              <a:t>Even though ResNet is </a:t>
            </a:r>
            <a:r>
              <a:rPr lang="en-US" i="1" dirty="0"/>
              <a:t>much</a:t>
            </a:r>
            <a:r>
              <a:rPr lang="en-US" dirty="0"/>
              <a:t> deeper than VGG16 and VGG19, the model size is actually </a:t>
            </a:r>
            <a:r>
              <a:rPr lang="en-US" i="1" dirty="0"/>
              <a:t>substantially smaller</a:t>
            </a:r>
            <a:r>
              <a:rPr lang="en-US" dirty="0"/>
              <a:t> due to the usage of global average pooling rather than fully-connected layers — this reduces the model size down to 102MB for ResNet50.</a:t>
            </a:r>
          </a:p>
        </p:txBody>
      </p:sp>
    </p:spTree>
    <p:extLst>
      <p:ext uri="{BB962C8B-B14F-4D97-AF65-F5344CB8AC3E}">
        <p14:creationId xmlns:p14="http://schemas.microsoft.com/office/powerpoint/2010/main" val="4154578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latin typeface="NimbusRomNo9L-Regu"/>
              </a:rPr>
              <a:t>The formulation of </a:t>
            </a:r>
            <a:r>
              <a:rPr lang="en-US" dirty="0">
                <a:latin typeface="CMSY10"/>
              </a:rPr>
              <a:t>F</a:t>
            </a:r>
            <a:r>
              <a:rPr lang="en-US" dirty="0">
                <a:latin typeface="CMR10"/>
              </a:rPr>
              <a:t>(</a:t>
            </a:r>
            <a:r>
              <a:rPr lang="en-US" dirty="0">
                <a:latin typeface="CMBX10"/>
              </a:rPr>
              <a:t>x</a:t>
            </a:r>
            <a:r>
              <a:rPr lang="en-US" dirty="0">
                <a:latin typeface="CMR10"/>
              </a:rPr>
              <a:t>)+</a:t>
            </a:r>
            <a:r>
              <a:rPr lang="en-US" dirty="0">
                <a:latin typeface="CMBX10"/>
              </a:rPr>
              <a:t>x </a:t>
            </a:r>
            <a:r>
              <a:rPr lang="en-US" dirty="0">
                <a:latin typeface="NimbusRomNo9L-Regu"/>
              </a:rPr>
              <a:t>can be realized by </a:t>
            </a:r>
            <a:r>
              <a:rPr lang="en-US" dirty="0" err="1">
                <a:latin typeface="NimbusRomNo9L-Regu"/>
              </a:rPr>
              <a:t>feedforward</a:t>
            </a:r>
            <a:r>
              <a:rPr lang="en-US" dirty="0">
                <a:latin typeface="NimbusRomNo9L-Regu"/>
              </a:rPr>
              <a:t> neural networks with “shortcut connections” </a:t>
            </a:r>
          </a:p>
          <a:p>
            <a:r>
              <a:rPr lang="en-US" dirty="0">
                <a:latin typeface="NimbusRomNo9L-Regu"/>
              </a:rPr>
              <a:t>Shortcut connections are those skipping one or more layers.</a:t>
            </a:r>
          </a:p>
          <a:p>
            <a:r>
              <a:rPr lang="en-US" dirty="0">
                <a:latin typeface="NimbusRomNo9L-Regu"/>
              </a:rPr>
              <a:t> In this case, the shortcut connections simply perform </a:t>
            </a:r>
            <a:r>
              <a:rPr lang="en-US" dirty="0">
                <a:latin typeface="NimbusRomNo9L-ReguItal"/>
              </a:rPr>
              <a:t>identity </a:t>
            </a:r>
            <a:r>
              <a:rPr lang="en-US" dirty="0">
                <a:latin typeface="NimbusRomNo9L-Regu"/>
              </a:rPr>
              <a:t>mapping, and their outputs are added to the outputs of the stacked layers .</a:t>
            </a:r>
          </a:p>
          <a:p>
            <a:r>
              <a:rPr lang="en-US" dirty="0">
                <a:latin typeface="NimbusRomNo9L-Regu"/>
              </a:rPr>
              <a:t>Identity shortcut connections add neither extra parameter nor computational complexity. </a:t>
            </a:r>
          </a:p>
          <a:p>
            <a:r>
              <a:rPr lang="en-US" dirty="0">
                <a:latin typeface="NimbusRomNo9L-Regu"/>
              </a:rPr>
              <a:t>The entire network can still be trained end-to-end by </a:t>
            </a:r>
            <a:r>
              <a:rPr lang="en-US" dirty="0" err="1">
                <a:latin typeface="NimbusRomNo9L-Regu"/>
              </a:rPr>
              <a:t>SGD</a:t>
            </a:r>
            <a:r>
              <a:rPr lang="en-US" dirty="0">
                <a:latin typeface="NimbusRomNo9L-Regu"/>
              </a:rPr>
              <a:t> with </a:t>
            </a:r>
            <a:r>
              <a:rPr lang="en-US" dirty="0" err="1">
                <a:latin typeface="NimbusRomNo9L-Regu"/>
              </a:rPr>
              <a:t>backpropagation</a:t>
            </a:r>
            <a:r>
              <a:rPr lang="en-US" dirty="0">
                <a:latin typeface="NimbusRomNo9L-Regu"/>
              </a:rPr>
              <a:t>, and can be easily implemented using common libraries (</a:t>
            </a:r>
            <a:r>
              <a:rPr lang="en-US" dirty="0">
                <a:latin typeface="NimbusRomNo9L-ReguItal"/>
              </a:rPr>
              <a:t>e.g</a:t>
            </a:r>
            <a:r>
              <a:rPr lang="en-US" dirty="0">
                <a:latin typeface="NimbusRomNo9L-Regu"/>
              </a:rPr>
              <a:t>., </a:t>
            </a:r>
            <a:r>
              <a:rPr lang="en-US" dirty="0" err="1">
                <a:latin typeface="NimbusRomNo9L-Regu"/>
              </a:rPr>
              <a:t>Caffe</a:t>
            </a:r>
            <a:r>
              <a:rPr lang="en-US" dirty="0">
                <a:latin typeface="NimbusRomNo9L-Regu"/>
              </a:rPr>
              <a:t>)</a:t>
            </a:r>
          </a:p>
        </p:txBody>
      </p:sp>
    </p:spTree>
    <p:extLst>
      <p:ext uri="{BB962C8B-B14F-4D97-AF65-F5344CB8AC3E}">
        <p14:creationId xmlns:p14="http://schemas.microsoft.com/office/powerpoint/2010/main" val="111072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 of ResNet</a:t>
            </a:r>
          </a:p>
        </p:txBody>
      </p:sp>
      <p:sp>
        <p:nvSpPr>
          <p:cNvPr id="3" name="Content Placeholder 2"/>
          <p:cNvSpPr>
            <a:spLocks noGrp="1"/>
          </p:cNvSpPr>
          <p:nvPr>
            <p:ph idx="1"/>
          </p:nvPr>
        </p:nvSpPr>
        <p:spPr/>
        <p:txBody>
          <a:bodyPr/>
          <a:lstStyle/>
          <a:p>
            <a:pPr marL="0" indent="0">
              <a:buNone/>
            </a:pPr>
            <a:r>
              <a:rPr lang="en-US" dirty="0"/>
              <a:t>1) Extremely deep residual nets are easy to optimize, but the counterpart “plain” nets (that simply stack layers) exhibit higher training error when the depth increases.</a:t>
            </a:r>
          </a:p>
          <a:p>
            <a:pPr marL="0" indent="0">
              <a:buNone/>
            </a:pPr>
            <a:r>
              <a:rPr lang="en-US" dirty="0"/>
              <a:t> 2) Our deep residual nets can easily enjoy accuracy gains from greatly increased depth, producing results substantially better than previous networks.</a:t>
            </a:r>
          </a:p>
        </p:txBody>
      </p:sp>
    </p:spTree>
    <p:extLst>
      <p:ext uri="{BB962C8B-B14F-4D97-AF65-F5344CB8AC3E}">
        <p14:creationId xmlns:p14="http://schemas.microsoft.com/office/powerpoint/2010/main" val="2697969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B2288-70BC-80D4-A096-4BF80AE693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6DB71D-549E-B27A-3B43-E5236EE05C33}"/>
              </a:ext>
            </a:extLst>
          </p:cNvPr>
          <p:cNvSpPr>
            <a:spLocks noGrp="1"/>
          </p:cNvSpPr>
          <p:nvPr>
            <p:ph idx="1"/>
          </p:nvPr>
        </p:nvSpPr>
        <p:spPr/>
        <p:txBody>
          <a:bodyPr/>
          <a:lstStyle/>
          <a:p>
            <a:r>
              <a:rPr lang="en-US" dirty="0"/>
              <a:t>ResNet50 is a variant of </a:t>
            </a:r>
            <a:r>
              <a:rPr lang="en-US" dirty="0" err="1">
                <a:hlinkClick r:id="rId2"/>
              </a:rPr>
              <a:t>ResNet</a:t>
            </a:r>
            <a:r>
              <a:rPr lang="en-US" dirty="0">
                <a:hlinkClick r:id="rId2"/>
              </a:rPr>
              <a:t> model</a:t>
            </a:r>
            <a:r>
              <a:rPr lang="en-US" dirty="0"/>
              <a:t> which has 48 Convolution layers along with 1 </a:t>
            </a:r>
            <a:r>
              <a:rPr lang="en-US" dirty="0" err="1"/>
              <a:t>MaxPool</a:t>
            </a:r>
            <a:r>
              <a:rPr lang="en-US" dirty="0"/>
              <a:t> and 1 Average Pool layer. </a:t>
            </a:r>
          </a:p>
          <a:p>
            <a:r>
              <a:rPr lang="en-US" dirty="0"/>
              <a:t>It has 3.8 x 10^9 Floating points operations</a:t>
            </a:r>
          </a:p>
        </p:txBody>
      </p:sp>
    </p:spTree>
    <p:extLst>
      <p:ext uri="{BB962C8B-B14F-4D97-AF65-F5344CB8AC3E}">
        <p14:creationId xmlns:p14="http://schemas.microsoft.com/office/powerpoint/2010/main" val="4120187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ResNet</a:t>
            </a:r>
            <a:br>
              <a:rPr lang="en-IN" b="1" dirty="0"/>
            </a:br>
            <a:endParaRPr lang="en-IN" dirty="0"/>
          </a:p>
        </p:txBody>
      </p:sp>
      <p:sp>
        <p:nvSpPr>
          <p:cNvPr id="3" name="Content Placeholder 2"/>
          <p:cNvSpPr>
            <a:spLocks noGrp="1"/>
          </p:cNvSpPr>
          <p:nvPr>
            <p:ph idx="1"/>
          </p:nvPr>
        </p:nvSpPr>
        <p:spPr>
          <a:xfrm>
            <a:off x="1752600" y="1371601"/>
            <a:ext cx="8915400" cy="4525963"/>
          </a:xfrm>
        </p:spPr>
        <p:txBody>
          <a:bodyPr>
            <a:normAutofit/>
          </a:bodyPr>
          <a:lstStyle/>
          <a:p>
            <a:r>
              <a:rPr lang="en-US" sz="2000" dirty="0"/>
              <a:t>Won 1st place in the ILSVRC 2015 classification competition with top-5 error rate of 3.57% </a:t>
            </a:r>
          </a:p>
          <a:p>
            <a:r>
              <a:rPr lang="en-US" sz="2000" dirty="0"/>
              <a:t>There are multiple versions of </a:t>
            </a:r>
            <a:r>
              <a:rPr lang="en-US" sz="2000" dirty="0" err="1"/>
              <a:t>ResNetXX</a:t>
            </a:r>
            <a:r>
              <a:rPr lang="en-US" sz="2000" dirty="0"/>
              <a:t> architectures where ‘XX’ denotes the number of layers.</a:t>
            </a:r>
          </a:p>
          <a:p>
            <a:r>
              <a:rPr lang="en-US" sz="2000" dirty="0"/>
              <a:t>The basic building block of ResNet is a </a:t>
            </a:r>
            <a:r>
              <a:rPr lang="en-US" sz="2000" u="sng" dirty="0"/>
              <a:t>Residual block </a:t>
            </a:r>
            <a:r>
              <a:rPr lang="en-US" sz="2000" dirty="0"/>
              <a:t>which is repeated through out the network.</a:t>
            </a:r>
          </a:p>
          <a:p>
            <a:r>
              <a:rPr lang="en-US" sz="2000" dirty="0"/>
              <a:t>The core idea of ResNet is introducing a so-called “identity shortcut connection” that skips one or more layers, as shown in the following figure:</a:t>
            </a:r>
            <a:endParaRPr lang="en-IN" sz="2000" dirty="0"/>
          </a:p>
        </p:txBody>
      </p:sp>
    </p:spTree>
    <p:extLst>
      <p:ext uri="{BB962C8B-B14F-4D97-AF65-F5344CB8AC3E}">
        <p14:creationId xmlns:p14="http://schemas.microsoft.com/office/powerpoint/2010/main" val="2998833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r>
              <a:rPr lang="en-US" b="1" dirty="0"/>
              <a:t>What problem does ResNet solve ?</a:t>
            </a:r>
            <a:br>
              <a:rPr lang="en-US" b="1" dirty="0"/>
            </a:br>
            <a:endParaRPr lang="en-IN" dirty="0"/>
          </a:p>
        </p:txBody>
      </p:sp>
      <p:sp>
        <p:nvSpPr>
          <p:cNvPr id="3" name="Content Placeholder 2"/>
          <p:cNvSpPr>
            <a:spLocks noGrp="1"/>
          </p:cNvSpPr>
          <p:nvPr>
            <p:ph idx="1"/>
          </p:nvPr>
        </p:nvSpPr>
        <p:spPr>
          <a:xfrm>
            <a:off x="1524000" y="685800"/>
            <a:ext cx="9067800" cy="6096000"/>
          </a:xfrm>
        </p:spPr>
        <p:txBody>
          <a:bodyPr>
            <a:normAutofit lnSpcReduction="10000"/>
          </a:bodyPr>
          <a:lstStyle/>
          <a:p>
            <a:pPr algn="just"/>
            <a:r>
              <a:rPr lang="en-US" sz="2000" b="1" dirty="0"/>
              <a:t>Problem: </a:t>
            </a:r>
            <a:r>
              <a:rPr lang="en-US" sz="2000" dirty="0"/>
              <a:t>When deeper networks starts converging, a degradation problem has been exposed: with the network depth increasing, accuracy gets saturated and then degrades rapidly. </a:t>
            </a:r>
          </a:p>
          <a:p>
            <a:pPr marL="0" indent="0" algn="just">
              <a:buNone/>
            </a:pPr>
            <a:r>
              <a:rPr lang="en-US" sz="2000" dirty="0"/>
              <a:t>      Training deep neural networks with gradient based optimizers and learning</a:t>
            </a:r>
          </a:p>
          <a:p>
            <a:pPr marL="0" indent="0" algn="just">
              <a:buNone/>
            </a:pPr>
            <a:r>
              <a:rPr lang="en-US" sz="2000" dirty="0"/>
              <a:t>       methods can cause vanishing and exploding gradients during </a:t>
            </a:r>
            <a:r>
              <a:rPr lang="en-US" sz="2000" dirty="0" err="1"/>
              <a:t>backprop</a:t>
            </a:r>
            <a:r>
              <a:rPr lang="en-US" sz="2000" dirty="0"/>
              <a:t>.</a:t>
            </a:r>
          </a:p>
          <a:p>
            <a:pPr algn="just"/>
            <a:r>
              <a:rPr lang="en-US" sz="2000" b="1" dirty="0"/>
              <a:t>What Resnet enables you to do:</a:t>
            </a:r>
          </a:p>
          <a:p>
            <a:pPr marL="400050" lvl="1" indent="0" algn="just">
              <a:buNone/>
            </a:pPr>
            <a:r>
              <a:rPr lang="en-US" sz="2000" dirty="0"/>
              <a:t>With the help of residual blocks we can increase the number of hidden layers as much as one desires without worrying about the vanishing / exploding gradients problem. </a:t>
            </a:r>
          </a:p>
          <a:p>
            <a:pPr marL="400050" lvl="1" indent="0" algn="just">
              <a:buNone/>
            </a:pPr>
            <a:r>
              <a:rPr lang="en-US" sz="2000" dirty="0"/>
              <a:t>Residual blocks enables the network to preserve what it had learnt previously                 (if there’s nothing to learn) by having an identity mapping weight function where the output is equal to the input, preserving what the neural network has learnt by not applying diminishing transformations </a:t>
            </a:r>
          </a:p>
          <a:p>
            <a:pPr marL="400050" lvl="1" indent="0" algn="just">
              <a:buNone/>
            </a:pPr>
            <a:r>
              <a:rPr lang="en-US" sz="2000" dirty="0"/>
              <a:t>The residual function creates a duplicate of the given input named as shortcut to preserve the previous output from the possible disastrous transformations.</a:t>
            </a:r>
          </a:p>
          <a:p>
            <a:pPr algn="just"/>
            <a:r>
              <a:rPr lang="en-IN" sz="2000" b="1" dirty="0"/>
              <a:t>Conclusion</a:t>
            </a:r>
          </a:p>
          <a:p>
            <a:pPr marL="0" indent="0" algn="just">
              <a:buNone/>
            </a:pPr>
            <a:r>
              <a:rPr lang="en-US" sz="2000" dirty="0"/>
              <a:t>      ResNet will take care of the maximum learning of weights possible without                       </a:t>
            </a:r>
          </a:p>
          <a:p>
            <a:pPr marL="0" indent="0" algn="just">
              <a:buNone/>
            </a:pPr>
            <a:r>
              <a:rPr lang="en-US" sz="2000" dirty="0"/>
              <a:t>      over-fitting or negative deviation of accuracy through means of vanishing or </a:t>
            </a:r>
          </a:p>
          <a:p>
            <a:pPr marL="0" indent="0" algn="just">
              <a:buNone/>
            </a:pPr>
            <a:r>
              <a:rPr lang="en-US" sz="2000" dirty="0"/>
              <a:t>       exploding gradients problem.</a:t>
            </a:r>
            <a:endParaRPr lang="en-IN" sz="2000" b="1" dirty="0"/>
          </a:p>
        </p:txBody>
      </p:sp>
    </p:spTree>
    <p:extLst>
      <p:ext uri="{BB962C8B-B14F-4D97-AF65-F5344CB8AC3E}">
        <p14:creationId xmlns:p14="http://schemas.microsoft.com/office/powerpoint/2010/main" val="3692189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5C57ED-AA66-41A2-B4FC-36AB008C4902}"/>
              </a:ext>
            </a:extLst>
          </p:cNvPr>
          <p:cNvSpPr>
            <a:spLocks noGrp="1"/>
          </p:cNvSpPr>
          <p:nvPr>
            <p:ph idx="1"/>
          </p:nvPr>
        </p:nvSpPr>
        <p:spPr/>
        <p:txBody>
          <a:bodyPr/>
          <a:lstStyle/>
          <a:p>
            <a:r>
              <a:rPr lang="en-US" dirty="0"/>
              <a:t>The main base element of ResNet is the residual block. </a:t>
            </a:r>
          </a:p>
          <a:p>
            <a:r>
              <a:rPr lang="en-US" dirty="0"/>
              <a:t>As we go deeper into the network with a large number of layers, computation becomes more complex. </a:t>
            </a:r>
          </a:p>
          <a:p>
            <a:r>
              <a:rPr lang="en-US" dirty="0"/>
              <a:t>These layers put on top of each other and every layer try to learn some underlying mapping of the desired function and instead of having these blocks, we try and fit a residual mapping.</a:t>
            </a:r>
          </a:p>
        </p:txBody>
      </p:sp>
    </p:spTree>
    <p:extLst>
      <p:ext uri="{BB962C8B-B14F-4D97-AF65-F5344CB8AC3E}">
        <p14:creationId xmlns:p14="http://schemas.microsoft.com/office/powerpoint/2010/main" val="3245562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8463-3597-4E26-9D31-ABD7A60C6496}"/>
              </a:ext>
            </a:extLst>
          </p:cNvPr>
          <p:cNvSpPr>
            <a:spLocks noGrp="1"/>
          </p:cNvSpPr>
          <p:nvPr>
            <p:ph type="title"/>
          </p:nvPr>
        </p:nvSpPr>
        <p:spPr/>
        <p:txBody>
          <a:bodyPr/>
          <a:lstStyle/>
          <a:p>
            <a:r>
              <a:rPr lang="en-US" dirty="0"/>
              <a:t>ResNet </a:t>
            </a:r>
          </a:p>
        </p:txBody>
      </p:sp>
      <p:sp>
        <p:nvSpPr>
          <p:cNvPr id="3" name="Content Placeholder 2">
            <a:extLst>
              <a:ext uri="{FF2B5EF4-FFF2-40B4-BE49-F238E27FC236}">
                <a16:creationId xmlns:a16="http://schemas.microsoft.com/office/drawing/2014/main" id="{7273F7F7-2FCE-4056-95A3-C1921C50C656}"/>
              </a:ext>
            </a:extLst>
          </p:cNvPr>
          <p:cNvSpPr>
            <a:spLocks noGrp="1"/>
          </p:cNvSpPr>
          <p:nvPr>
            <p:ph sz="half" idx="1"/>
          </p:nvPr>
        </p:nvSpPr>
        <p:spPr/>
        <p:txBody>
          <a:bodyPr>
            <a:normAutofit fontScale="92500" lnSpcReduction="10000"/>
          </a:bodyPr>
          <a:lstStyle/>
          <a:p>
            <a:r>
              <a:rPr lang="en-US" dirty="0"/>
              <a:t>The main base element of ResNet is the residual block. </a:t>
            </a:r>
          </a:p>
          <a:p>
            <a:r>
              <a:rPr lang="en-US" dirty="0"/>
              <a:t>As we go deeper into the network with a large number of layers, computation becomes more complex. </a:t>
            </a:r>
          </a:p>
          <a:p>
            <a:r>
              <a:rPr lang="en-US" dirty="0"/>
              <a:t>These layers put on top of each other and every layer try to learn some underlying mapping of the desired function and instead of having these blocks, we try and fit a residual mapping.</a:t>
            </a:r>
          </a:p>
          <a:p>
            <a:endParaRPr lang="en-US" dirty="0"/>
          </a:p>
        </p:txBody>
      </p:sp>
      <p:pic>
        <p:nvPicPr>
          <p:cNvPr id="5" name="Content Placeholder 4">
            <a:extLst>
              <a:ext uri="{FF2B5EF4-FFF2-40B4-BE49-F238E27FC236}">
                <a16:creationId xmlns:a16="http://schemas.microsoft.com/office/drawing/2014/main" id="{2A8A1C61-8055-4330-8DBD-C7078F3CE259}"/>
              </a:ext>
            </a:extLst>
          </p:cNvPr>
          <p:cNvPicPr>
            <a:picLocks noGrp="1" noChangeAspect="1"/>
          </p:cNvPicPr>
          <p:nvPr>
            <p:ph sz="half" idx="2"/>
          </p:nvPr>
        </p:nvPicPr>
        <p:blipFill>
          <a:blip r:embed="rId2"/>
          <a:stretch>
            <a:fillRect/>
          </a:stretch>
        </p:blipFill>
        <p:spPr>
          <a:xfrm>
            <a:off x="6172200" y="2847090"/>
            <a:ext cx="5181600" cy="2308408"/>
          </a:xfrm>
          <a:prstGeom prst="rect">
            <a:avLst/>
          </a:prstGeom>
        </p:spPr>
      </p:pic>
    </p:spTree>
    <p:extLst>
      <p:ext uri="{BB962C8B-B14F-4D97-AF65-F5344CB8AC3E}">
        <p14:creationId xmlns:p14="http://schemas.microsoft.com/office/powerpoint/2010/main" val="2495864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DCDCF-D7A8-435C-915F-015D801142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2FDA6F-D4DC-4C86-BDBC-2D65B18C32AB}"/>
              </a:ext>
            </a:extLst>
          </p:cNvPr>
          <p:cNvSpPr>
            <a:spLocks noGrp="1"/>
          </p:cNvSpPr>
          <p:nvPr>
            <p:ph sz="half" idx="1"/>
          </p:nvPr>
        </p:nvSpPr>
        <p:spPr/>
        <p:txBody>
          <a:bodyPr>
            <a:normAutofit fontScale="77500" lnSpcReduction="20000"/>
          </a:bodyPr>
          <a:lstStyle/>
          <a:p>
            <a:r>
              <a:rPr lang="en-US" dirty="0"/>
              <a:t>Here on this right where the input to these blocks is just the input coming in whereas on the other side, we’re going to use our layers to try and fit some residual of our H(X) - X instead of the desired function H(X) directly.</a:t>
            </a:r>
          </a:p>
          <a:p>
            <a:r>
              <a:rPr lang="en-US" dirty="0"/>
              <a:t> So basically, at the end of this block it takes the skip connection on this right here, where it just takes the input and pass it through as an identity, and so if it had no weight layers in between it was just going to be the identity. </a:t>
            </a:r>
          </a:p>
          <a:p>
            <a:r>
              <a:rPr lang="en-US" dirty="0"/>
              <a:t>It would be the same thing as the output, but now we use additional weight layers to learn some delta, for some residual from our X.</a:t>
            </a:r>
          </a:p>
        </p:txBody>
      </p:sp>
      <p:pic>
        <p:nvPicPr>
          <p:cNvPr id="6" name="Content Placeholder 5">
            <a:extLst>
              <a:ext uri="{FF2B5EF4-FFF2-40B4-BE49-F238E27FC236}">
                <a16:creationId xmlns:a16="http://schemas.microsoft.com/office/drawing/2014/main" id="{0B0BAF34-5416-4C5B-8DB0-B4F3239EA8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46537"/>
            <a:ext cx="5181600" cy="2309513"/>
          </a:xfrm>
        </p:spPr>
      </p:pic>
    </p:spTree>
    <p:extLst>
      <p:ext uri="{BB962C8B-B14F-4D97-AF65-F5344CB8AC3E}">
        <p14:creationId xmlns:p14="http://schemas.microsoft.com/office/powerpoint/2010/main" val="1293015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5F9A-F504-47D9-ACF4-DB613E226A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2068FA-C39D-46C1-BBE7-C860D7AD850A}"/>
              </a:ext>
            </a:extLst>
          </p:cNvPr>
          <p:cNvSpPr>
            <a:spLocks noGrp="1"/>
          </p:cNvSpPr>
          <p:nvPr>
            <p:ph idx="1"/>
          </p:nvPr>
        </p:nvSpPr>
        <p:spPr/>
        <p:txBody>
          <a:bodyPr>
            <a:normAutofit fontScale="92500"/>
          </a:bodyPr>
          <a:lstStyle/>
          <a:p>
            <a:r>
              <a:rPr lang="en-US" dirty="0"/>
              <a:t>In nutshell, as we go deeper into the network it is so hard to learn H(X) as we have a large number of layers. </a:t>
            </a:r>
          </a:p>
          <a:p>
            <a:r>
              <a:rPr lang="en-US" dirty="0"/>
              <a:t>So here we used skip connection and learning F(x) direct input of x as the final output. So F(x) is called as a Residual.</a:t>
            </a:r>
          </a:p>
          <a:p>
            <a:r>
              <a:rPr lang="en-US" dirty="0"/>
              <a:t>In ResNet, stacks all these blocks together very deeply.</a:t>
            </a:r>
          </a:p>
          <a:p>
            <a:r>
              <a:rPr lang="en-US" dirty="0"/>
              <a:t> Another thing with this very deep architecture is that it is enabling up to 150 layers deep of this, and then what we do is we stack all these layers periodically.</a:t>
            </a:r>
          </a:p>
          <a:p>
            <a:r>
              <a:rPr lang="en-US" dirty="0"/>
              <a:t> We also double the number of filters and </a:t>
            </a:r>
            <a:r>
              <a:rPr lang="en-US" dirty="0" err="1"/>
              <a:t>downsample</a:t>
            </a:r>
            <a:r>
              <a:rPr lang="en-US" dirty="0"/>
              <a:t> spatially using stride two. In the end, only fully connected layer 1000 to output classes.</a:t>
            </a:r>
          </a:p>
          <a:p>
            <a:endParaRPr lang="en-US" dirty="0"/>
          </a:p>
        </p:txBody>
      </p:sp>
    </p:spTree>
    <p:extLst>
      <p:ext uri="{BB962C8B-B14F-4D97-AF65-F5344CB8AC3E}">
        <p14:creationId xmlns:p14="http://schemas.microsoft.com/office/powerpoint/2010/main" val="2716932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48D2-6310-4D3B-AB1A-93CB99D7E5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3D204E-E8DA-4634-BBBE-59AAEED9B248}"/>
              </a:ext>
            </a:extLst>
          </p:cNvPr>
          <p:cNvSpPr>
            <a:spLocks noGrp="1"/>
          </p:cNvSpPr>
          <p:nvPr>
            <p:ph idx="1"/>
          </p:nvPr>
        </p:nvSpPr>
        <p:spPr>
          <a:xfrm>
            <a:off x="838200" y="1825624"/>
            <a:ext cx="10515600" cy="4982921"/>
          </a:xfrm>
        </p:spPr>
        <p:txBody>
          <a:bodyPr/>
          <a:lstStyle/>
          <a:p>
            <a:r>
              <a:rPr lang="en-US" dirty="0"/>
              <a:t>First introduced by He et al. in their 2015 paper, </a:t>
            </a:r>
            <a:r>
              <a:rPr lang="en-US" i="1" dirty="0">
                <a:hlinkClick r:id="rId2"/>
              </a:rPr>
              <a:t>Deep Residual Learning for Image Recognition</a:t>
            </a:r>
            <a:r>
              <a:rPr lang="en-US" dirty="0"/>
              <a:t>,</a:t>
            </a:r>
          </a:p>
          <a:p>
            <a:r>
              <a:rPr lang="en-US" dirty="0"/>
              <a:t> The ResNet architecture has become a seminal work, demonstrating that </a:t>
            </a:r>
            <a:r>
              <a:rPr lang="en-US" i="1" dirty="0"/>
              <a:t>extremely deep</a:t>
            </a:r>
            <a:r>
              <a:rPr lang="en-US" dirty="0"/>
              <a:t> networks can be trained using standard SGD (and a reasonable initialization function) through the use of residual modules:</a:t>
            </a:r>
          </a:p>
        </p:txBody>
      </p:sp>
      <p:pic>
        <p:nvPicPr>
          <p:cNvPr id="5" name="Picture 4">
            <a:extLst>
              <a:ext uri="{FF2B5EF4-FFF2-40B4-BE49-F238E27FC236}">
                <a16:creationId xmlns:a16="http://schemas.microsoft.com/office/drawing/2014/main" id="{2EBF0E76-B452-44F7-BD6E-2B0935754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723" y="3840563"/>
            <a:ext cx="1417145" cy="2967983"/>
          </a:xfrm>
          <a:prstGeom prst="rect">
            <a:avLst/>
          </a:prstGeom>
        </p:spPr>
      </p:pic>
      <p:sp>
        <p:nvSpPr>
          <p:cNvPr id="6" name="TextBox 5">
            <a:extLst>
              <a:ext uri="{FF2B5EF4-FFF2-40B4-BE49-F238E27FC236}">
                <a16:creationId xmlns:a16="http://schemas.microsoft.com/office/drawing/2014/main" id="{DEBF504E-9F04-44AA-B4FC-23011A3EBC11}"/>
              </a:ext>
            </a:extLst>
          </p:cNvPr>
          <p:cNvSpPr txBox="1"/>
          <p:nvPr/>
        </p:nvSpPr>
        <p:spPr>
          <a:xfrm>
            <a:off x="6303146" y="4678532"/>
            <a:ext cx="3178205" cy="923330"/>
          </a:xfrm>
          <a:prstGeom prst="rect">
            <a:avLst/>
          </a:prstGeom>
          <a:noFill/>
        </p:spPr>
        <p:txBody>
          <a:bodyPr wrap="square" rtlCol="0">
            <a:spAutoFit/>
          </a:bodyPr>
          <a:lstStyle/>
          <a:p>
            <a:r>
              <a:rPr lang="en-US" dirty="0"/>
              <a:t>The residual module in ResNet as originally proposed by He et al. in 2015.</a:t>
            </a:r>
          </a:p>
        </p:txBody>
      </p:sp>
    </p:spTree>
    <p:extLst>
      <p:ext uri="{BB962C8B-B14F-4D97-AF65-F5344CB8AC3E}">
        <p14:creationId xmlns:p14="http://schemas.microsoft.com/office/powerpoint/2010/main" val="1251264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AA69-7540-403B-BA3B-10F2D5E987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26D71E-6FA8-4609-8089-9160005A9C62}"/>
              </a:ext>
            </a:extLst>
          </p:cNvPr>
          <p:cNvSpPr>
            <a:spLocks noGrp="1"/>
          </p:cNvSpPr>
          <p:nvPr>
            <p:ph idx="1"/>
          </p:nvPr>
        </p:nvSpPr>
        <p:spPr/>
        <p:txBody>
          <a:bodyPr/>
          <a:lstStyle/>
          <a:p>
            <a:r>
              <a:rPr lang="en-US" dirty="0"/>
              <a:t>Further accuracy can be obtained by updating the residual module to use </a:t>
            </a:r>
            <a:r>
              <a:rPr lang="en-US" i="1" dirty="0"/>
              <a:t>identity mappings</a:t>
            </a:r>
            <a:r>
              <a:rPr lang="en-US" dirty="0"/>
              <a:t>, as demonstrated in their 2016 </a:t>
            </a:r>
            <a:r>
              <a:rPr lang="en-US" dirty="0" err="1"/>
              <a:t>followup</a:t>
            </a:r>
            <a:r>
              <a:rPr lang="en-US" dirty="0"/>
              <a:t> publication, </a:t>
            </a:r>
            <a:r>
              <a:rPr lang="en-US" i="1" dirty="0">
                <a:hlinkClick r:id="rId2"/>
              </a:rPr>
              <a:t>Identity Mappings in Deep Residual Networks</a:t>
            </a:r>
            <a:r>
              <a:rPr lang="en-US" dirty="0"/>
              <a:t>:</a:t>
            </a:r>
          </a:p>
        </p:txBody>
      </p:sp>
      <p:pic>
        <p:nvPicPr>
          <p:cNvPr id="5" name="Picture 4">
            <a:extLst>
              <a:ext uri="{FF2B5EF4-FFF2-40B4-BE49-F238E27FC236}">
                <a16:creationId xmlns:a16="http://schemas.microsoft.com/office/drawing/2014/main" id="{EB561234-F747-47C6-9B30-2F1F8C8CE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871" y="3016250"/>
            <a:ext cx="2847975" cy="3476625"/>
          </a:xfrm>
          <a:prstGeom prst="rect">
            <a:avLst/>
          </a:prstGeom>
        </p:spPr>
      </p:pic>
      <p:sp>
        <p:nvSpPr>
          <p:cNvPr id="6" name="TextBox 5">
            <a:extLst>
              <a:ext uri="{FF2B5EF4-FFF2-40B4-BE49-F238E27FC236}">
                <a16:creationId xmlns:a16="http://schemas.microsoft.com/office/drawing/2014/main" id="{19A15EC5-26E4-48FE-B777-87436F11D7F4}"/>
              </a:ext>
            </a:extLst>
          </p:cNvPr>
          <p:cNvSpPr txBox="1"/>
          <p:nvPr/>
        </p:nvSpPr>
        <p:spPr>
          <a:xfrm>
            <a:off x="5601810" y="3429000"/>
            <a:ext cx="3977196" cy="923330"/>
          </a:xfrm>
          <a:prstGeom prst="rect">
            <a:avLst/>
          </a:prstGeom>
          <a:noFill/>
        </p:spPr>
        <p:txBody>
          <a:bodyPr wrap="square" rtlCol="0">
            <a:spAutoFit/>
          </a:bodyPr>
          <a:lstStyle/>
          <a:p>
            <a:r>
              <a:rPr lang="en-US" i="1" dirty="0"/>
              <a:t>(Left)</a:t>
            </a:r>
            <a:r>
              <a:rPr lang="en-US" dirty="0"/>
              <a:t> The original residual module. </a:t>
            </a:r>
            <a:r>
              <a:rPr lang="en-US" i="1" dirty="0"/>
              <a:t>(Right)</a:t>
            </a:r>
            <a:r>
              <a:rPr lang="en-US" dirty="0"/>
              <a:t> The updated residual module using pre-activation.</a:t>
            </a:r>
          </a:p>
        </p:txBody>
      </p:sp>
    </p:spTree>
    <p:extLst>
      <p:ext uri="{BB962C8B-B14F-4D97-AF65-F5344CB8AC3E}">
        <p14:creationId xmlns:p14="http://schemas.microsoft.com/office/powerpoint/2010/main" val="1463953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FA483-F8D2-4F95-87F2-57C4E7575248}"/>
              </a:ext>
            </a:extLst>
          </p:cNvPr>
          <p:cNvSpPr>
            <a:spLocks noGrp="1"/>
          </p:cNvSpPr>
          <p:nvPr>
            <p:ph type="title"/>
          </p:nvPr>
        </p:nvSpPr>
        <p:spPr/>
        <p:txBody>
          <a:bodyPr/>
          <a:lstStyle/>
          <a:p>
            <a:r>
              <a:rPr lang="en-US" b="1" dirty="0"/>
              <a:t>Hyperparameters:</a:t>
            </a:r>
            <a:br>
              <a:rPr lang="en-US" b="1" dirty="0"/>
            </a:br>
            <a:endParaRPr lang="en-US" dirty="0"/>
          </a:p>
        </p:txBody>
      </p:sp>
      <p:sp>
        <p:nvSpPr>
          <p:cNvPr id="3" name="Content Placeholder 2">
            <a:extLst>
              <a:ext uri="{FF2B5EF4-FFF2-40B4-BE49-F238E27FC236}">
                <a16:creationId xmlns:a16="http://schemas.microsoft.com/office/drawing/2014/main" id="{108169FD-9C5E-4DFC-ACD3-E1E701BD54BE}"/>
              </a:ext>
            </a:extLst>
          </p:cNvPr>
          <p:cNvSpPr>
            <a:spLocks noGrp="1"/>
          </p:cNvSpPr>
          <p:nvPr>
            <p:ph idx="1"/>
          </p:nvPr>
        </p:nvSpPr>
        <p:spPr/>
        <p:txBody>
          <a:bodyPr/>
          <a:lstStyle/>
          <a:p>
            <a:r>
              <a:rPr lang="en-US" dirty="0"/>
              <a:t>In ResNet, it uses Batch Normalization after every conv layer. </a:t>
            </a:r>
          </a:p>
          <a:p>
            <a:r>
              <a:rPr lang="en-US" dirty="0"/>
              <a:t>It also uses Xavier initialization with SGD + Momentum.</a:t>
            </a:r>
          </a:p>
          <a:p>
            <a:r>
              <a:rPr lang="en-US" dirty="0"/>
              <a:t> The learning rate is 0.1 and is divided by 10 as validation error becomes constant. </a:t>
            </a:r>
          </a:p>
          <a:p>
            <a:r>
              <a:rPr lang="en-US" dirty="0"/>
              <a:t>Moreover, batch-size is 256 and weight decay is 1e-5. </a:t>
            </a:r>
          </a:p>
          <a:p>
            <a:r>
              <a:rPr lang="en-US" dirty="0"/>
              <a:t>The important part is there is no dropout is used in ResNet.</a:t>
            </a:r>
          </a:p>
        </p:txBody>
      </p:sp>
    </p:spTree>
    <p:extLst>
      <p:ext uri="{BB962C8B-B14F-4D97-AF65-F5344CB8AC3E}">
        <p14:creationId xmlns:p14="http://schemas.microsoft.com/office/powerpoint/2010/main" val="147257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Residual</a:t>
            </a:r>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1" y="1905001"/>
            <a:ext cx="3501755"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05000"/>
            <a:ext cx="3873751" cy="223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917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B765-1E1B-8798-81A6-34C2A0D8FAAC}"/>
              </a:ext>
            </a:extLst>
          </p:cNvPr>
          <p:cNvSpPr>
            <a:spLocks noGrp="1"/>
          </p:cNvSpPr>
          <p:nvPr>
            <p:ph type="title"/>
          </p:nvPr>
        </p:nvSpPr>
        <p:spPr/>
        <p:txBody>
          <a:bodyPr/>
          <a:lstStyle/>
          <a:p>
            <a:r>
              <a:rPr lang="en-US" b="1" dirty="0"/>
              <a:t>Problems</a:t>
            </a:r>
            <a:br>
              <a:rPr lang="en-US" b="1" dirty="0"/>
            </a:br>
            <a:endParaRPr lang="en-US" dirty="0"/>
          </a:p>
        </p:txBody>
      </p:sp>
      <p:sp>
        <p:nvSpPr>
          <p:cNvPr id="3" name="Content Placeholder 2">
            <a:extLst>
              <a:ext uri="{FF2B5EF4-FFF2-40B4-BE49-F238E27FC236}">
                <a16:creationId xmlns:a16="http://schemas.microsoft.com/office/drawing/2014/main" id="{B836FBC6-B322-023F-9B23-41DAECEEF2B6}"/>
              </a:ext>
            </a:extLst>
          </p:cNvPr>
          <p:cNvSpPr>
            <a:spLocks noGrp="1"/>
          </p:cNvSpPr>
          <p:nvPr>
            <p:ph idx="1"/>
          </p:nvPr>
        </p:nvSpPr>
        <p:spPr/>
        <p:txBody>
          <a:bodyPr>
            <a:normAutofit lnSpcReduction="10000"/>
          </a:bodyPr>
          <a:lstStyle/>
          <a:p>
            <a:r>
              <a:rPr lang="en-US" dirty="0"/>
              <a:t>As we know that Deep Convolutional neural networks are really great at identifying low, mid and high level features from the images and stacking more layers generally gives us better accuracy so a question </a:t>
            </a:r>
            <a:r>
              <a:rPr lang="en-US" dirty="0" err="1"/>
              <a:t>arrises</a:t>
            </a:r>
            <a:r>
              <a:rPr lang="en-US" dirty="0"/>
              <a:t> that </a:t>
            </a:r>
            <a:r>
              <a:rPr lang="en-US" i="1" dirty="0"/>
              <a:t>is getting better model performance as easy as stacking more layers?</a:t>
            </a:r>
          </a:p>
          <a:p>
            <a:r>
              <a:rPr lang="en-US" dirty="0"/>
              <a:t>With this questions arises the problem of vanishing/exploding gradients those problems were largely handled by many ways and enabled networks with tens of layers to converge but when deep neural networks start to converge we see another problem of the accuracy getting saturated and then degrading rapidly and this was not caused by overfitting as one may guess and adding more layers to a suitable deep model just increased the training error.</a:t>
            </a:r>
            <a:endParaRPr lang="en-US" i="1" dirty="0"/>
          </a:p>
          <a:p>
            <a:endParaRPr lang="en-US" dirty="0"/>
          </a:p>
        </p:txBody>
      </p:sp>
    </p:spTree>
    <p:extLst>
      <p:ext uri="{BB962C8B-B14F-4D97-AF65-F5344CB8AC3E}">
        <p14:creationId xmlns:p14="http://schemas.microsoft.com/office/powerpoint/2010/main" val="1702216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515/1*2ns4ota94je5gSVjrpFq3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609600"/>
            <a:ext cx="5562600" cy="584563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1905000" y="0"/>
            <a:ext cx="8229600" cy="533400"/>
          </a:xfrm>
        </p:spPr>
        <p:txBody>
          <a:bodyPr>
            <a:noAutofit/>
          </a:bodyPr>
          <a:lstStyle/>
          <a:p>
            <a:r>
              <a:rPr lang="en-IN" sz="2400" b="1" dirty="0"/>
              <a:t>VGG19		34 Layer Plain        34 Layer residual</a:t>
            </a:r>
            <a:endParaRPr lang="en-IN" sz="2400" dirty="0"/>
          </a:p>
        </p:txBody>
      </p:sp>
    </p:spTree>
    <p:extLst>
      <p:ext uri="{BB962C8B-B14F-4D97-AF65-F5344CB8AC3E}">
        <p14:creationId xmlns:p14="http://schemas.microsoft.com/office/powerpoint/2010/main" val="441639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48400" y="1676401"/>
            <a:ext cx="4267200" cy="4525963"/>
          </a:xfrm>
        </p:spPr>
        <p:txBody>
          <a:bodyPr>
            <a:normAutofit/>
          </a:bodyPr>
          <a:lstStyle/>
          <a:p>
            <a:r>
              <a:rPr lang="en-US" dirty="0"/>
              <a:t>ResNet architecture makes use of shortcut connections do solve the vanishing gradient problem. The basic building block of ResNet is a Residual block which is repeated through out the network.</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2209800"/>
            <a:ext cx="4797879" cy="2769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1981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ResNet18</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1" y="1383706"/>
            <a:ext cx="7287330" cy="4742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1423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630362"/>
          </a:xfrm>
        </p:spPr>
        <p:txBody>
          <a:bodyPr>
            <a:noAutofit/>
          </a:bodyPr>
          <a:lstStyle/>
          <a:p>
            <a:pPr algn="l"/>
            <a:r>
              <a:rPr lang="en-US" sz="2400" u="sng" dirty="0"/>
              <a:t>Each ResNet block is either:</a:t>
            </a:r>
            <a:br>
              <a:rPr lang="en-US" sz="2400" u="sng" dirty="0"/>
            </a:br>
            <a:br>
              <a:rPr lang="en-US" sz="2400" dirty="0"/>
            </a:br>
            <a:r>
              <a:rPr lang="en-US" sz="2400" dirty="0"/>
              <a:t>a.  2 layer deep (Used in small networks like ResNet 18, 34) or </a:t>
            </a:r>
            <a:br>
              <a:rPr lang="en-US" sz="2400" dirty="0"/>
            </a:br>
            <a:r>
              <a:rPr lang="en-US" sz="2400" dirty="0"/>
              <a:t>b.  3 layer deep( ResNet 50, 101, 152).</a:t>
            </a:r>
            <a:endParaRPr lang="en-IN" sz="2400" dirty="0"/>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765" t="9736" r="6778" b="7798"/>
          <a:stretch/>
        </p:blipFill>
        <p:spPr bwMode="auto">
          <a:xfrm>
            <a:off x="1981201" y="2971800"/>
            <a:ext cx="780203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6698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ResNet</a:t>
            </a:r>
            <a:r>
              <a:rPr lang="en-IN" dirty="0"/>
              <a:t> Architectures</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600201"/>
            <a:ext cx="8763000" cy="4061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09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15962"/>
          </a:xfrm>
        </p:spPr>
        <p:txBody>
          <a:bodyPr>
            <a:normAutofit/>
          </a:bodyPr>
          <a:lstStyle/>
          <a:p>
            <a:r>
              <a:rPr lang="en-IN" dirty="0"/>
              <a:t>Comparison with VGG </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1353210"/>
            <a:ext cx="7162800" cy="491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4469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7F7F-773D-34A3-E4DA-54116DEEB3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FA38BF-0CA8-384C-F0FE-6CB5B7597263}"/>
              </a:ext>
            </a:extLst>
          </p:cNvPr>
          <p:cNvSpPr>
            <a:spLocks noGrp="1"/>
          </p:cNvSpPr>
          <p:nvPr>
            <p:ph idx="1"/>
          </p:nvPr>
        </p:nvSpPr>
        <p:spPr/>
        <p:txBody>
          <a:bodyPr/>
          <a:lstStyle/>
          <a:p>
            <a:r>
              <a:rPr lang="en-US" dirty="0">
                <a:hlinkClick r:id="rId2"/>
              </a:rPr>
              <a:t>https://github.com/priya-dwivedi</a:t>
            </a:r>
            <a:r>
              <a:rPr lang="en-US">
                <a:hlinkClick r:id="rId2"/>
              </a:rPr>
              <a:t>/Deep-Learning</a:t>
            </a:r>
            <a:r>
              <a:rPr lang="en-US"/>
              <a:t> </a:t>
            </a:r>
            <a:endParaRPr lang="en-US" dirty="0"/>
          </a:p>
        </p:txBody>
      </p:sp>
    </p:spTree>
    <p:extLst>
      <p:ext uri="{BB962C8B-B14F-4D97-AF65-F5344CB8AC3E}">
        <p14:creationId xmlns:p14="http://schemas.microsoft.com/office/powerpoint/2010/main" val="4046421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FB36-3D75-BC6E-08EB-6BE99244F9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5890DD-F902-D960-0274-FF5E4E8A772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4238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33E9-CD22-49A2-AC68-DC66B5983A1C}"/>
              </a:ext>
            </a:extLst>
          </p:cNvPr>
          <p:cNvSpPr>
            <a:spLocks noGrp="1"/>
          </p:cNvSpPr>
          <p:nvPr>
            <p:ph type="title"/>
          </p:nvPr>
        </p:nvSpPr>
        <p:spPr/>
        <p:txBody>
          <a:bodyPr/>
          <a:lstStyle/>
          <a:p>
            <a:r>
              <a:rPr lang="en-US" dirty="0"/>
              <a:t>Why Resnet ?</a:t>
            </a:r>
          </a:p>
        </p:txBody>
      </p:sp>
      <p:sp>
        <p:nvSpPr>
          <p:cNvPr id="3" name="Content Placeholder 2">
            <a:extLst>
              <a:ext uri="{FF2B5EF4-FFF2-40B4-BE49-F238E27FC236}">
                <a16:creationId xmlns:a16="http://schemas.microsoft.com/office/drawing/2014/main" id="{C37168D5-1963-4183-8484-5653F48471E2}"/>
              </a:ext>
            </a:extLst>
          </p:cNvPr>
          <p:cNvSpPr>
            <a:spLocks noGrp="1"/>
          </p:cNvSpPr>
          <p:nvPr>
            <p:ph idx="1"/>
          </p:nvPr>
        </p:nvSpPr>
        <p:spPr/>
        <p:txBody>
          <a:bodyPr/>
          <a:lstStyle/>
          <a:p>
            <a:r>
              <a:rPr lang="en-US" dirty="0"/>
              <a:t>Deep networks are hard to train because of vanishing gradient problem. </a:t>
            </a:r>
          </a:p>
          <a:p>
            <a:endParaRPr lang="en-US" dirty="0"/>
          </a:p>
        </p:txBody>
      </p:sp>
      <p:graphicFrame>
        <p:nvGraphicFramePr>
          <p:cNvPr id="4" name="Object 3">
            <a:extLst>
              <a:ext uri="{FF2B5EF4-FFF2-40B4-BE49-F238E27FC236}">
                <a16:creationId xmlns:a16="http://schemas.microsoft.com/office/drawing/2014/main" id="{F8D128CD-A980-493D-87CD-3E8E2ECC8333}"/>
              </a:ext>
            </a:extLst>
          </p:cNvPr>
          <p:cNvGraphicFramePr>
            <a:graphicFrameLocks noChangeAspect="1"/>
          </p:cNvGraphicFramePr>
          <p:nvPr>
            <p:extLst>
              <p:ext uri="{D42A27DB-BD31-4B8C-83A1-F6EECF244321}">
                <p14:modId xmlns:p14="http://schemas.microsoft.com/office/powerpoint/2010/main" val="1943640892"/>
              </p:ext>
            </p:extLst>
          </p:nvPr>
        </p:nvGraphicFramePr>
        <p:xfrm>
          <a:off x="3290888" y="2768600"/>
          <a:ext cx="5265737" cy="3032125"/>
        </p:xfrm>
        <a:graphic>
          <a:graphicData uri="http://schemas.openxmlformats.org/presentationml/2006/ole">
            <mc:AlternateContent xmlns:mc="http://schemas.openxmlformats.org/markup-compatibility/2006">
              <mc:Choice xmlns:v="urn:schemas-microsoft-com:vml" Requires="v">
                <p:oleObj spid="_x0000_s1030" name="Bitmap Image" r:id="rId3" imgW="5265360" imgH="3032640" progId="Paint.Picture">
                  <p:embed/>
                </p:oleObj>
              </mc:Choice>
              <mc:Fallback>
                <p:oleObj name="Bitmap Image" r:id="rId3" imgW="5265360" imgH="3032640" progId="Paint.Picture">
                  <p:embed/>
                  <p:pic>
                    <p:nvPicPr>
                      <p:cNvPr id="0" name=""/>
                      <p:cNvPicPr/>
                      <p:nvPr/>
                    </p:nvPicPr>
                    <p:blipFill>
                      <a:blip r:embed="rId4"/>
                      <a:stretch>
                        <a:fillRect/>
                      </a:stretch>
                    </p:blipFill>
                    <p:spPr>
                      <a:xfrm>
                        <a:off x="3290888" y="2768600"/>
                        <a:ext cx="5265737" cy="3032125"/>
                      </a:xfrm>
                      <a:prstGeom prst="rect">
                        <a:avLst/>
                      </a:prstGeom>
                    </p:spPr>
                  </p:pic>
                </p:oleObj>
              </mc:Fallback>
            </mc:AlternateContent>
          </a:graphicData>
        </a:graphic>
      </p:graphicFrame>
    </p:spTree>
    <p:extLst>
      <p:ext uri="{BB962C8B-B14F-4D97-AF65-F5344CB8AC3E}">
        <p14:creationId xmlns:p14="http://schemas.microsoft.com/office/powerpoint/2010/main" val="1705269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62299-57EC-8C16-03D7-4E379A35B1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8806C0-F5FD-E449-68CF-D418212B4F32}"/>
              </a:ext>
            </a:extLst>
          </p:cNvPr>
          <p:cNvSpPr>
            <a:spLocks noGrp="1"/>
          </p:cNvSpPr>
          <p:nvPr>
            <p:ph idx="1"/>
          </p:nvPr>
        </p:nvSpPr>
        <p:spPr/>
        <p:txBody>
          <a:bodyPr/>
          <a:lstStyle/>
          <a:p>
            <a:r>
              <a:rPr lang="en-US" dirty="0"/>
              <a:t>However, increasing network depth does not work by simply stacking layers together.</a:t>
            </a:r>
          </a:p>
          <a:p>
            <a:r>
              <a:rPr lang="en-US" dirty="0"/>
              <a:t> Deep networks are hard to train because of the notorious vanishing gradient problem — as the gradient is back-propagated to earlier layers, repeated multiplication may make the gradient extremely small.</a:t>
            </a:r>
          </a:p>
          <a:p>
            <a:r>
              <a:rPr lang="en-US" dirty="0"/>
              <a:t> As a result, as the network goes deeper, its performance gets saturated or even starts degrading rapidly.</a:t>
            </a:r>
          </a:p>
        </p:txBody>
      </p:sp>
    </p:spTree>
    <p:extLst>
      <p:ext uri="{BB962C8B-B14F-4D97-AF65-F5344CB8AC3E}">
        <p14:creationId xmlns:p14="http://schemas.microsoft.com/office/powerpoint/2010/main" val="306629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9D88-3F2C-4DD4-903E-AE2461F1E37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0026A5E-A09F-0E04-5AD0-85246EBA00F7}"/>
              </a:ext>
            </a:extLst>
          </p:cNvPr>
          <p:cNvPicPr>
            <a:picLocks noGrp="1" noChangeAspect="1"/>
          </p:cNvPicPr>
          <p:nvPr>
            <p:ph sz="half" idx="1"/>
          </p:nvPr>
        </p:nvPicPr>
        <p:blipFill>
          <a:blip r:embed="rId2"/>
          <a:stretch>
            <a:fillRect/>
          </a:stretch>
        </p:blipFill>
        <p:spPr>
          <a:xfrm>
            <a:off x="838200" y="2331791"/>
            <a:ext cx="5181600" cy="3339005"/>
          </a:xfrm>
          <a:prstGeom prst="rect">
            <a:avLst/>
          </a:prstGeom>
        </p:spPr>
      </p:pic>
      <p:sp>
        <p:nvSpPr>
          <p:cNvPr id="4" name="Content Placeholder 3">
            <a:extLst>
              <a:ext uri="{FF2B5EF4-FFF2-40B4-BE49-F238E27FC236}">
                <a16:creationId xmlns:a16="http://schemas.microsoft.com/office/drawing/2014/main" id="{5A3C8992-5B82-99D6-9991-D8B0104AFC1D}"/>
              </a:ext>
            </a:extLst>
          </p:cNvPr>
          <p:cNvSpPr>
            <a:spLocks noGrp="1"/>
          </p:cNvSpPr>
          <p:nvPr>
            <p:ph sz="half" idx="2"/>
          </p:nvPr>
        </p:nvSpPr>
        <p:spPr/>
        <p:txBody>
          <a:bodyPr>
            <a:normAutofit fontScale="92500" lnSpcReduction="10000"/>
          </a:bodyPr>
          <a:lstStyle/>
          <a:p>
            <a:r>
              <a:rPr lang="en-US" dirty="0" err="1"/>
              <a:t>ResNet</a:t>
            </a:r>
            <a:r>
              <a:rPr lang="en-US" dirty="0"/>
              <a:t> first introduced the concept of skip connection. </a:t>
            </a:r>
          </a:p>
          <a:p>
            <a:r>
              <a:rPr lang="en-US" dirty="0"/>
              <a:t>The diagram shown illustrates skip connection. </a:t>
            </a:r>
          </a:p>
          <a:p>
            <a:r>
              <a:rPr lang="en-US" dirty="0"/>
              <a:t>The figure on the first is stacking convolution layers together one after the other. On the second still stack convolution layers as before but we now also add the original input to the output of the convolution block. This is called skip connection</a:t>
            </a:r>
          </a:p>
        </p:txBody>
      </p:sp>
    </p:spTree>
    <p:extLst>
      <p:ext uri="{BB962C8B-B14F-4D97-AF65-F5344CB8AC3E}">
        <p14:creationId xmlns:p14="http://schemas.microsoft.com/office/powerpoint/2010/main" val="293794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81AD-C476-07D8-0FB4-91C6B12306C2}"/>
              </a:ext>
            </a:extLst>
          </p:cNvPr>
          <p:cNvSpPr>
            <a:spLocks noGrp="1"/>
          </p:cNvSpPr>
          <p:nvPr>
            <p:ph type="title"/>
          </p:nvPr>
        </p:nvSpPr>
        <p:spPr/>
        <p:txBody>
          <a:bodyPr/>
          <a:lstStyle/>
          <a:p>
            <a:r>
              <a:rPr lang="en-US" b="1" dirty="0"/>
              <a:t>Why do Skip Connections work?</a:t>
            </a:r>
            <a:br>
              <a:rPr lang="en-US" b="1" dirty="0"/>
            </a:br>
            <a:endParaRPr lang="en-US" dirty="0"/>
          </a:p>
        </p:txBody>
      </p:sp>
      <p:sp>
        <p:nvSpPr>
          <p:cNvPr id="3" name="Content Placeholder 2">
            <a:extLst>
              <a:ext uri="{FF2B5EF4-FFF2-40B4-BE49-F238E27FC236}">
                <a16:creationId xmlns:a16="http://schemas.microsoft.com/office/drawing/2014/main" id="{CAB6010D-1B22-A78F-B062-3E410C4E3885}"/>
              </a:ext>
            </a:extLst>
          </p:cNvPr>
          <p:cNvSpPr>
            <a:spLocks noGrp="1"/>
          </p:cNvSpPr>
          <p:nvPr>
            <p:ph idx="1"/>
          </p:nvPr>
        </p:nvSpPr>
        <p:spPr/>
        <p:txBody>
          <a:bodyPr/>
          <a:lstStyle/>
          <a:p>
            <a:pPr>
              <a:buFont typeface="+mj-lt"/>
              <a:buAutoNum type="arabicPeriod"/>
            </a:pPr>
            <a:r>
              <a:rPr lang="en-US" dirty="0"/>
              <a:t>They mitigate the problem of vanishing gradient by allowing this alternate shortcut path for gradient to flow through</a:t>
            </a:r>
          </a:p>
          <a:p>
            <a:pPr>
              <a:buFont typeface="+mj-lt"/>
              <a:buAutoNum type="arabicPeriod"/>
            </a:pPr>
            <a:r>
              <a:rPr lang="en-US" dirty="0"/>
              <a:t>They allow the model to learn an identity function which ensures that the higher layer will perform at least as good as the lower layer, and not worse</a:t>
            </a:r>
          </a:p>
          <a:p>
            <a:pPr>
              <a:buFont typeface="+mj-lt"/>
              <a:buAutoNum type="arabicPeriod"/>
            </a:pPr>
            <a:r>
              <a:rPr lang="en-US" dirty="0"/>
              <a:t>Deep residual nets make use of residual blocks to improve the accuracy of the models. The concept of “skip connections,” which lies at the core of the residual blocks, is the strength of this type of neural network.</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8683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9FBE-09AC-4F11-9283-824325CEE65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583D04A-1702-4882-961E-F649F0454314}"/>
              </a:ext>
            </a:extLst>
          </p:cNvPr>
          <p:cNvPicPr>
            <a:picLocks noGrp="1" noChangeAspect="1"/>
          </p:cNvPicPr>
          <p:nvPr>
            <p:ph idx="1"/>
          </p:nvPr>
        </p:nvPicPr>
        <p:blipFill>
          <a:blip r:embed="rId2"/>
          <a:stretch>
            <a:fillRect/>
          </a:stretch>
        </p:blipFill>
        <p:spPr>
          <a:xfrm>
            <a:off x="838200" y="2114810"/>
            <a:ext cx="5660265" cy="3644630"/>
          </a:xfrm>
          <a:prstGeom prst="rect">
            <a:avLst/>
          </a:prstGeom>
        </p:spPr>
      </p:pic>
    </p:spTree>
    <p:extLst>
      <p:ext uri="{BB962C8B-B14F-4D97-AF65-F5344CB8AC3E}">
        <p14:creationId xmlns:p14="http://schemas.microsoft.com/office/powerpoint/2010/main" val="412941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1340</TotalTime>
  <Words>2289</Words>
  <Application>Microsoft Office PowerPoint</Application>
  <PresentationFormat>Widescreen</PresentationFormat>
  <Paragraphs>118</Paragraphs>
  <Slides>47</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8" baseType="lpstr">
      <vt:lpstr>Arial</vt:lpstr>
      <vt:lpstr>Calibri</vt:lpstr>
      <vt:lpstr>Calibri Light</vt:lpstr>
      <vt:lpstr>CMBX10</vt:lpstr>
      <vt:lpstr>CMR10</vt:lpstr>
      <vt:lpstr>CMSY10</vt:lpstr>
      <vt:lpstr>NimbusRomNo9L-Regu</vt:lpstr>
      <vt:lpstr>NimbusRomNo9L-ReguItal</vt:lpstr>
      <vt:lpstr>Times New Roman</vt:lpstr>
      <vt:lpstr>Office Theme</vt:lpstr>
      <vt:lpstr>Bitmap Image</vt:lpstr>
      <vt:lpstr>ResNet</vt:lpstr>
      <vt:lpstr>Deep Residual Learning for Image Recognition</vt:lpstr>
      <vt:lpstr>PowerPoint Presentation</vt:lpstr>
      <vt:lpstr>Problems </vt:lpstr>
      <vt:lpstr>Why Resnet ?</vt:lpstr>
      <vt:lpstr>PowerPoint Presentation</vt:lpstr>
      <vt:lpstr>PowerPoint Presentation</vt:lpstr>
      <vt:lpstr>Why do Skip Connections 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Convolutional Block</vt:lpstr>
      <vt:lpstr>PowerPoint Presentation</vt:lpstr>
      <vt:lpstr>PowerPoint Presentation</vt:lpstr>
      <vt:lpstr>PowerPoint Presentation</vt:lpstr>
      <vt:lpstr>PowerPoint Presentation</vt:lpstr>
      <vt:lpstr>Approach for ResNet </vt:lpstr>
      <vt:lpstr>ResNet Architecture and Layer Details</vt:lpstr>
      <vt:lpstr>Residual learning: a building block</vt:lpstr>
      <vt:lpstr>ResNet</vt:lpstr>
      <vt:lpstr>PowerPoint Presentation</vt:lpstr>
      <vt:lpstr>Contribution of ResNet</vt:lpstr>
      <vt:lpstr>ResNet </vt:lpstr>
      <vt:lpstr>What problem does ResNet solve ? </vt:lpstr>
      <vt:lpstr>PowerPoint Presentation</vt:lpstr>
      <vt:lpstr>ResNet </vt:lpstr>
      <vt:lpstr>PowerPoint Presentation</vt:lpstr>
      <vt:lpstr>PowerPoint Presentation</vt:lpstr>
      <vt:lpstr>PowerPoint Presentation</vt:lpstr>
      <vt:lpstr>PowerPoint Presentation</vt:lpstr>
      <vt:lpstr>Hyperparameters: </vt:lpstr>
      <vt:lpstr>Residual</vt:lpstr>
      <vt:lpstr>VGG19  34 Layer Plain        34 Layer residual</vt:lpstr>
      <vt:lpstr>PowerPoint Presentation</vt:lpstr>
      <vt:lpstr>ResNet18</vt:lpstr>
      <vt:lpstr>Each ResNet block is either:  a.  2 layer deep (Used in small networks like ResNet 18, 34) or  b.  3 layer deep( ResNet 50, 101, 152).</vt:lpstr>
      <vt:lpstr>ResNet Architectures</vt:lpstr>
      <vt:lpstr>Comparison with VGG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Smita Kulkarni</dc:creator>
  <cp:lastModifiedBy>Kshitij Darwhekar</cp:lastModifiedBy>
  <cp:revision>39</cp:revision>
  <dcterms:created xsi:type="dcterms:W3CDTF">2021-01-17T10:16:37Z</dcterms:created>
  <dcterms:modified xsi:type="dcterms:W3CDTF">2022-09-20T18:38:27Z</dcterms:modified>
</cp:coreProperties>
</file>